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1"/>
  </p:notesMasterIdLst>
  <p:sldIdLst>
    <p:sldId id="308" r:id="rId2"/>
    <p:sldId id="275" r:id="rId3"/>
    <p:sldId id="264" r:id="rId4"/>
    <p:sldId id="292" r:id="rId5"/>
    <p:sldId id="276" r:id="rId6"/>
    <p:sldId id="263" r:id="rId7"/>
    <p:sldId id="290" r:id="rId8"/>
    <p:sldId id="283" r:id="rId9"/>
    <p:sldId id="309" r:id="rId10"/>
    <p:sldId id="291" r:id="rId11"/>
    <p:sldId id="293" r:id="rId12"/>
    <p:sldId id="259" r:id="rId13"/>
    <p:sldId id="258" r:id="rId14"/>
    <p:sldId id="260" r:id="rId15"/>
    <p:sldId id="257" r:id="rId16"/>
    <p:sldId id="315" r:id="rId17"/>
    <p:sldId id="295" r:id="rId18"/>
    <p:sldId id="273" r:id="rId19"/>
    <p:sldId id="294" r:id="rId20"/>
    <p:sldId id="298" r:id="rId21"/>
    <p:sldId id="296" r:id="rId22"/>
    <p:sldId id="316" r:id="rId23"/>
    <p:sldId id="299" r:id="rId24"/>
    <p:sldId id="301" r:id="rId25"/>
    <p:sldId id="302" r:id="rId26"/>
    <p:sldId id="306" r:id="rId27"/>
    <p:sldId id="277" r:id="rId28"/>
    <p:sldId id="278" r:id="rId29"/>
    <p:sldId id="279" r:id="rId30"/>
    <p:sldId id="280" r:id="rId31"/>
    <p:sldId id="281" r:id="rId32"/>
    <p:sldId id="282" r:id="rId33"/>
    <p:sldId id="310" r:id="rId34"/>
    <p:sldId id="311" r:id="rId35"/>
    <p:sldId id="312" r:id="rId36"/>
    <p:sldId id="313" r:id="rId37"/>
    <p:sldId id="303" r:id="rId38"/>
    <p:sldId id="307" r:id="rId39"/>
    <p:sldId id="314" r:id="rId40"/>
  </p:sldIdLst>
  <p:sldSz cx="12192000" cy="6858000"/>
  <p:notesSz cx="6858000" cy="9144000"/>
  <p:embeddedFontLst>
    <p:embeddedFont>
      <p:font typeface="Calibri" panose="020F0502020204030204" pitchFamily="34" charset="0"/>
      <p:regular r:id="rId42"/>
      <p:bold r:id="rId43"/>
      <p:italic r:id="rId44"/>
      <p:boldItalic r:id="rId45"/>
    </p:embeddedFont>
    <p:embeddedFont>
      <p:font typeface="Calibri Light" panose="020F0302020204030204" pitchFamily="34" charset="0"/>
      <p:regular r:id="rId46"/>
      <p:italic r:id="rId47"/>
    </p:embeddedFont>
    <p:embeddedFont>
      <p:font typeface="LM Roman 10" panose="00000500000000000000" pitchFamily="2" charset="0"/>
      <p:regular r:id="rId48"/>
      <p:bold r:id="rId49"/>
      <p:italic r:id="rId50"/>
      <p:boldItalic r:id="rId51"/>
    </p:embeddedFont>
    <p:embeddedFont>
      <p:font typeface="LM Roman 12" panose="00000500000000000000" pitchFamily="2" charset="0"/>
      <p:regular r:id="rId52"/>
      <p:bold r:id="rId53"/>
      <p:italic r:id="rId54"/>
    </p:embeddedFont>
    <p:embeddedFont>
      <p:font typeface="LM Roman Demi 10" panose="00000700000000000000" pitchFamily="50" charset="0"/>
      <p:bold r:id="rId55"/>
      <p:boldItalic r:id="rId56"/>
    </p:embeddedFont>
    <p:embeddedFont>
      <p:font typeface="LM Roman Slanted 12" panose="00000500000000000000" pitchFamily="50" charset="0"/>
      <p:regular r:id="rId5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3904"/>
    <a:srgbClr val="01B0FF"/>
    <a:srgbClr val="5A8EA6"/>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7" d="100"/>
          <a:sy n="117" d="100"/>
        </p:scale>
        <p:origin x="2477"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font" Target="fonts/font14.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font" Target="fonts/font15.fntdata"/><Relationship Id="rId8" Type="http://schemas.openxmlformats.org/officeDocument/2006/relationships/slide" Target="slides/slide7.xml"/><Relationship Id="rId51" Type="http://schemas.openxmlformats.org/officeDocument/2006/relationships/font" Target="fonts/font10.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5.fntdata"/><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notesMaster" Target="notesMasters/notesMaster1.xml"/><Relationship Id="rId54"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8.fntdata"/><Relationship Id="rId57" Type="http://schemas.openxmlformats.org/officeDocument/2006/relationships/font" Target="fonts/font16.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70BA4A-05E0-4657-8BAD-BBFBD7461877}" type="datetimeFigureOut">
              <a:rPr lang="en-US" smtClean="0"/>
              <a:t>12/2/2022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4C894F-58E2-43E7-9C8A-B139A5716010}" type="slidenum">
              <a:rPr lang="en-US" smtClean="0"/>
              <a:t>‹#›</a:t>
            </a:fld>
            <a:endParaRPr lang="en-US"/>
          </a:p>
        </p:txBody>
      </p:sp>
    </p:spTree>
    <p:extLst>
      <p:ext uri="{BB962C8B-B14F-4D97-AF65-F5344CB8AC3E}">
        <p14:creationId xmlns:p14="http://schemas.microsoft.com/office/powerpoint/2010/main" val="3023816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CF9B28-158B-E837-D5B3-8DA7B1828F8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31A674-DB27-5A75-31DD-F4E5CF9557F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FECE79C-23F4-3762-8C28-4FCB4939D2A2}"/>
              </a:ext>
            </a:extLst>
          </p:cNvPr>
          <p:cNvSpPr>
            <a:spLocks noGrp="1"/>
          </p:cNvSpPr>
          <p:nvPr>
            <p:ph type="dt" sz="half" idx="10"/>
          </p:nvPr>
        </p:nvSpPr>
        <p:spPr/>
        <p:txBody>
          <a:bodyPr/>
          <a:lstStyle/>
          <a:p>
            <a:fld id="{34017376-506A-4785-8F43-6271BA6D8209}" type="datetimeFigureOut">
              <a:rPr lang="en-US" smtClean="0"/>
              <a:t>12/2/2022</a:t>
            </a:fld>
            <a:endParaRPr lang="en-US"/>
          </a:p>
        </p:txBody>
      </p:sp>
      <p:sp>
        <p:nvSpPr>
          <p:cNvPr id="5" name="Footer Placeholder 4">
            <a:extLst>
              <a:ext uri="{FF2B5EF4-FFF2-40B4-BE49-F238E27FC236}">
                <a16:creationId xmlns:a16="http://schemas.microsoft.com/office/drawing/2014/main" id="{1CC24178-D1BD-D961-9362-79B3E38E09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207EFC-062C-D330-F868-9A224E806450}"/>
              </a:ext>
            </a:extLst>
          </p:cNvPr>
          <p:cNvSpPr>
            <a:spLocks noGrp="1"/>
          </p:cNvSpPr>
          <p:nvPr>
            <p:ph type="sldNum" sz="quarter" idx="12"/>
          </p:nvPr>
        </p:nvSpPr>
        <p:spPr/>
        <p:txBody>
          <a:bodyPr/>
          <a:lstStyle/>
          <a:p>
            <a:fld id="{1F9BB3E1-A9A3-4561-9792-A5E44D14025B}" type="slidenum">
              <a:rPr lang="en-US" smtClean="0"/>
              <a:t>‹#›</a:t>
            </a:fld>
            <a:endParaRPr lang="en-US"/>
          </a:p>
        </p:txBody>
      </p:sp>
    </p:spTree>
    <p:extLst>
      <p:ext uri="{BB962C8B-B14F-4D97-AF65-F5344CB8AC3E}">
        <p14:creationId xmlns:p14="http://schemas.microsoft.com/office/powerpoint/2010/main" val="34688995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715FB5-FC95-96D5-C001-1F891137821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28B9B58-40D9-CBC2-7EFC-68298BC0B54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21AF93-3C18-3B24-F97C-CFA53F337D4B}"/>
              </a:ext>
            </a:extLst>
          </p:cNvPr>
          <p:cNvSpPr>
            <a:spLocks noGrp="1"/>
          </p:cNvSpPr>
          <p:nvPr>
            <p:ph type="dt" sz="half" idx="10"/>
          </p:nvPr>
        </p:nvSpPr>
        <p:spPr/>
        <p:txBody>
          <a:bodyPr/>
          <a:lstStyle/>
          <a:p>
            <a:fld id="{34017376-506A-4785-8F43-6271BA6D8209}" type="datetimeFigureOut">
              <a:rPr lang="en-US" smtClean="0"/>
              <a:t>12/2/2022</a:t>
            </a:fld>
            <a:endParaRPr lang="en-US"/>
          </a:p>
        </p:txBody>
      </p:sp>
      <p:sp>
        <p:nvSpPr>
          <p:cNvPr id="5" name="Footer Placeholder 4">
            <a:extLst>
              <a:ext uri="{FF2B5EF4-FFF2-40B4-BE49-F238E27FC236}">
                <a16:creationId xmlns:a16="http://schemas.microsoft.com/office/drawing/2014/main" id="{06759D15-5E8E-5B59-1363-A04DC68876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E0D323-BB59-9C1A-32EB-72B3EBE2D731}"/>
              </a:ext>
            </a:extLst>
          </p:cNvPr>
          <p:cNvSpPr>
            <a:spLocks noGrp="1"/>
          </p:cNvSpPr>
          <p:nvPr>
            <p:ph type="sldNum" sz="quarter" idx="12"/>
          </p:nvPr>
        </p:nvSpPr>
        <p:spPr/>
        <p:txBody>
          <a:bodyPr/>
          <a:lstStyle/>
          <a:p>
            <a:fld id="{1F9BB3E1-A9A3-4561-9792-A5E44D14025B}" type="slidenum">
              <a:rPr lang="en-US" smtClean="0"/>
              <a:t>‹#›</a:t>
            </a:fld>
            <a:endParaRPr lang="en-US"/>
          </a:p>
        </p:txBody>
      </p:sp>
    </p:spTree>
    <p:extLst>
      <p:ext uri="{BB962C8B-B14F-4D97-AF65-F5344CB8AC3E}">
        <p14:creationId xmlns:p14="http://schemas.microsoft.com/office/powerpoint/2010/main" val="12117477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912CA-E441-D4BF-2BEC-E270D81E541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3B06663-CBD9-4DD4-74A1-8FE3B55129D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0B4A6E-5E09-79BE-11FC-A38264C5D0F2}"/>
              </a:ext>
            </a:extLst>
          </p:cNvPr>
          <p:cNvSpPr>
            <a:spLocks noGrp="1"/>
          </p:cNvSpPr>
          <p:nvPr>
            <p:ph type="dt" sz="half" idx="10"/>
          </p:nvPr>
        </p:nvSpPr>
        <p:spPr/>
        <p:txBody>
          <a:bodyPr/>
          <a:lstStyle/>
          <a:p>
            <a:fld id="{34017376-506A-4785-8F43-6271BA6D8209}" type="datetimeFigureOut">
              <a:rPr lang="en-US" smtClean="0"/>
              <a:t>12/2/2022</a:t>
            </a:fld>
            <a:endParaRPr lang="en-US"/>
          </a:p>
        </p:txBody>
      </p:sp>
      <p:sp>
        <p:nvSpPr>
          <p:cNvPr id="5" name="Footer Placeholder 4">
            <a:extLst>
              <a:ext uri="{FF2B5EF4-FFF2-40B4-BE49-F238E27FC236}">
                <a16:creationId xmlns:a16="http://schemas.microsoft.com/office/drawing/2014/main" id="{DA403FEF-8973-F49E-842F-4FD263B497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02B153-69D0-5B33-4625-B6FB0DF5E052}"/>
              </a:ext>
            </a:extLst>
          </p:cNvPr>
          <p:cNvSpPr>
            <a:spLocks noGrp="1"/>
          </p:cNvSpPr>
          <p:nvPr>
            <p:ph type="sldNum" sz="quarter" idx="12"/>
          </p:nvPr>
        </p:nvSpPr>
        <p:spPr/>
        <p:txBody>
          <a:bodyPr/>
          <a:lstStyle/>
          <a:p>
            <a:fld id="{1F9BB3E1-A9A3-4561-9792-A5E44D14025B}" type="slidenum">
              <a:rPr lang="en-US" smtClean="0"/>
              <a:t>‹#›</a:t>
            </a:fld>
            <a:endParaRPr lang="en-US"/>
          </a:p>
        </p:txBody>
      </p:sp>
    </p:spTree>
    <p:extLst>
      <p:ext uri="{BB962C8B-B14F-4D97-AF65-F5344CB8AC3E}">
        <p14:creationId xmlns:p14="http://schemas.microsoft.com/office/powerpoint/2010/main" val="41684412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74AE1-0AA3-9B76-3AB6-3DDC9B51A82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CA8F4C7-275E-8F75-A3CC-2C0A8E707AD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F5CA9F-1AEB-BB8B-27CD-69010C44F257}"/>
              </a:ext>
            </a:extLst>
          </p:cNvPr>
          <p:cNvSpPr>
            <a:spLocks noGrp="1"/>
          </p:cNvSpPr>
          <p:nvPr>
            <p:ph type="dt" sz="half" idx="10"/>
          </p:nvPr>
        </p:nvSpPr>
        <p:spPr/>
        <p:txBody>
          <a:bodyPr/>
          <a:lstStyle/>
          <a:p>
            <a:fld id="{34017376-506A-4785-8F43-6271BA6D8209}" type="datetimeFigureOut">
              <a:rPr lang="en-US" smtClean="0"/>
              <a:t>12/2/2022</a:t>
            </a:fld>
            <a:endParaRPr lang="en-US"/>
          </a:p>
        </p:txBody>
      </p:sp>
      <p:sp>
        <p:nvSpPr>
          <p:cNvPr id="5" name="Footer Placeholder 4">
            <a:extLst>
              <a:ext uri="{FF2B5EF4-FFF2-40B4-BE49-F238E27FC236}">
                <a16:creationId xmlns:a16="http://schemas.microsoft.com/office/drawing/2014/main" id="{EA17DAD0-2BD4-7FBC-DD37-A3DFB8471C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F0F966-5E40-4787-5A3B-CEC59907C497}"/>
              </a:ext>
            </a:extLst>
          </p:cNvPr>
          <p:cNvSpPr>
            <a:spLocks noGrp="1"/>
          </p:cNvSpPr>
          <p:nvPr>
            <p:ph type="sldNum" sz="quarter" idx="12"/>
          </p:nvPr>
        </p:nvSpPr>
        <p:spPr/>
        <p:txBody>
          <a:bodyPr/>
          <a:lstStyle/>
          <a:p>
            <a:fld id="{1F9BB3E1-A9A3-4561-9792-A5E44D14025B}" type="slidenum">
              <a:rPr lang="en-US" smtClean="0"/>
              <a:t>‹#›</a:t>
            </a:fld>
            <a:endParaRPr lang="en-US"/>
          </a:p>
        </p:txBody>
      </p:sp>
    </p:spTree>
    <p:extLst>
      <p:ext uri="{BB962C8B-B14F-4D97-AF65-F5344CB8AC3E}">
        <p14:creationId xmlns:p14="http://schemas.microsoft.com/office/powerpoint/2010/main" val="2840671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822F7B-E1A9-012F-297A-AAD4A2C22B1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B904C39-671F-58CF-D481-B03634E4FF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DC11A8D-20B7-8E88-1069-460FF972A86F}"/>
              </a:ext>
            </a:extLst>
          </p:cNvPr>
          <p:cNvSpPr>
            <a:spLocks noGrp="1"/>
          </p:cNvSpPr>
          <p:nvPr>
            <p:ph type="dt" sz="half" idx="10"/>
          </p:nvPr>
        </p:nvSpPr>
        <p:spPr/>
        <p:txBody>
          <a:bodyPr/>
          <a:lstStyle/>
          <a:p>
            <a:fld id="{34017376-506A-4785-8F43-6271BA6D8209}" type="datetimeFigureOut">
              <a:rPr lang="en-US" smtClean="0"/>
              <a:t>12/2/2022</a:t>
            </a:fld>
            <a:endParaRPr lang="en-US"/>
          </a:p>
        </p:txBody>
      </p:sp>
      <p:sp>
        <p:nvSpPr>
          <p:cNvPr id="5" name="Footer Placeholder 4">
            <a:extLst>
              <a:ext uri="{FF2B5EF4-FFF2-40B4-BE49-F238E27FC236}">
                <a16:creationId xmlns:a16="http://schemas.microsoft.com/office/drawing/2014/main" id="{E3A81716-970B-B9B3-3579-4A60C1CAFF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E65FE1-8C66-0D31-BA4B-59F608921BB2}"/>
              </a:ext>
            </a:extLst>
          </p:cNvPr>
          <p:cNvSpPr>
            <a:spLocks noGrp="1"/>
          </p:cNvSpPr>
          <p:nvPr>
            <p:ph type="sldNum" sz="quarter" idx="12"/>
          </p:nvPr>
        </p:nvSpPr>
        <p:spPr/>
        <p:txBody>
          <a:bodyPr/>
          <a:lstStyle/>
          <a:p>
            <a:fld id="{1F9BB3E1-A9A3-4561-9792-A5E44D14025B}" type="slidenum">
              <a:rPr lang="en-US" smtClean="0"/>
              <a:t>‹#›</a:t>
            </a:fld>
            <a:endParaRPr lang="en-US"/>
          </a:p>
        </p:txBody>
      </p:sp>
    </p:spTree>
    <p:extLst>
      <p:ext uri="{BB962C8B-B14F-4D97-AF65-F5344CB8AC3E}">
        <p14:creationId xmlns:p14="http://schemas.microsoft.com/office/powerpoint/2010/main" val="2499088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F553C-06D6-EE3C-970C-340F2E7429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32DE6B8-DBAF-E903-FD70-E44E07B8E46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688B0E4-C9D4-9795-839C-AF16AC29E68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78F4225-C1BE-7469-8F2B-5FE9BF3733DB}"/>
              </a:ext>
            </a:extLst>
          </p:cNvPr>
          <p:cNvSpPr>
            <a:spLocks noGrp="1"/>
          </p:cNvSpPr>
          <p:nvPr>
            <p:ph type="dt" sz="half" idx="10"/>
          </p:nvPr>
        </p:nvSpPr>
        <p:spPr/>
        <p:txBody>
          <a:bodyPr/>
          <a:lstStyle/>
          <a:p>
            <a:fld id="{34017376-506A-4785-8F43-6271BA6D8209}" type="datetimeFigureOut">
              <a:rPr lang="en-US" smtClean="0"/>
              <a:t>12/2/2022</a:t>
            </a:fld>
            <a:endParaRPr lang="en-US"/>
          </a:p>
        </p:txBody>
      </p:sp>
      <p:sp>
        <p:nvSpPr>
          <p:cNvPr id="6" name="Footer Placeholder 5">
            <a:extLst>
              <a:ext uri="{FF2B5EF4-FFF2-40B4-BE49-F238E27FC236}">
                <a16:creationId xmlns:a16="http://schemas.microsoft.com/office/drawing/2014/main" id="{A52BBDF9-3796-2F22-EF9A-5FD4540A501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5DADD4-25D2-9A1E-BB0A-CD3B75A5C6CA}"/>
              </a:ext>
            </a:extLst>
          </p:cNvPr>
          <p:cNvSpPr>
            <a:spLocks noGrp="1"/>
          </p:cNvSpPr>
          <p:nvPr>
            <p:ph type="sldNum" sz="quarter" idx="12"/>
          </p:nvPr>
        </p:nvSpPr>
        <p:spPr/>
        <p:txBody>
          <a:bodyPr/>
          <a:lstStyle/>
          <a:p>
            <a:fld id="{1F9BB3E1-A9A3-4561-9792-A5E44D14025B}" type="slidenum">
              <a:rPr lang="en-US" smtClean="0"/>
              <a:t>‹#›</a:t>
            </a:fld>
            <a:endParaRPr lang="en-US"/>
          </a:p>
        </p:txBody>
      </p:sp>
    </p:spTree>
    <p:extLst>
      <p:ext uri="{BB962C8B-B14F-4D97-AF65-F5344CB8AC3E}">
        <p14:creationId xmlns:p14="http://schemas.microsoft.com/office/powerpoint/2010/main" val="1539169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F3179-0DBB-F5A7-2478-078BBA18CCD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A5E997A-84AE-B483-90B4-DBE8D2625A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1B53380-2BC9-CB57-54D3-381C74F9F60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48DC82D-3E36-AA21-D354-5DFCF0206D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4D93EEB-5D6D-C305-C5DE-616927B0935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07F0138-374D-BFA8-C650-924376665673}"/>
              </a:ext>
            </a:extLst>
          </p:cNvPr>
          <p:cNvSpPr>
            <a:spLocks noGrp="1"/>
          </p:cNvSpPr>
          <p:nvPr>
            <p:ph type="dt" sz="half" idx="10"/>
          </p:nvPr>
        </p:nvSpPr>
        <p:spPr/>
        <p:txBody>
          <a:bodyPr/>
          <a:lstStyle/>
          <a:p>
            <a:fld id="{34017376-506A-4785-8F43-6271BA6D8209}" type="datetimeFigureOut">
              <a:rPr lang="en-US" smtClean="0"/>
              <a:t>12/2/2022</a:t>
            </a:fld>
            <a:endParaRPr lang="en-US"/>
          </a:p>
        </p:txBody>
      </p:sp>
      <p:sp>
        <p:nvSpPr>
          <p:cNvPr id="8" name="Footer Placeholder 7">
            <a:extLst>
              <a:ext uri="{FF2B5EF4-FFF2-40B4-BE49-F238E27FC236}">
                <a16:creationId xmlns:a16="http://schemas.microsoft.com/office/drawing/2014/main" id="{3EBC8BEC-2CAB-223F-F10F-A5A1F3A7B0A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0E93DA7-FC28-FFFB-03C4-7664A8E1329A}"/>
              </a:ext>
            </a:extLst>
          </p:cNvPr>
          <p:cNvSpPr>
            <a:spLocks noGrp="1"/>
          </p:cNvSpPr>
          <p:nvPr>
            <p:ph type="sldNum" sz="quarter" idx="12"/>
          </p:nvPr>
        </p:nvSpPr>
        <p:spPr/>
        <p:txBody>
          <a:bodyPr/>
          <a:lstStyle/>
          <a:p>
            <a:fld id="{1F9BB3E1-A9A3-4561-9792-A5E44D14025B}" type="slidenum">
              <a:rPr lang="en-US" smtClean="0"/>
              <a:t>‹#›</a:t>
            </a:fld>
            <a:endParaRPr lang="en-US"/>
          </a:p>
        </p:txBody>
      </p:sp>
    </p:spTree>
    <p:extLst>
      <p:ext uri="{BB962C8B-B14F-4D97-AF65-F5344CB8AC3E}">
        <p14:creationId xmlns:p14="http://schemas.microsoft.com/office/powerpoint/2010/main" val="2227044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98F03-D6D5-F7DD-3FC9-F38E1C11BD3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76C839F-2179-C59A-3CD9-99EB2A8134B4}"/>
              </a:ext>
            </a:extLst>
          </p:cNvPr>
          <p:cNvSpPr>
            <a:spLocks noGrp="1"/>
          </p:cNvSpPr>
          <p:nvPr>
            <p:ph type="dt" sz="half" idx="10"/>
          </p:nvPr>
        </p:nvSpPr>
        <p:spPr/>
        <p:txBody>
          <a:bodyPr/>
          <a:lstStyle/>
          <a:p>
            <a:fld id="{34017376-506A-4785-8F43-6271BA6D8209}" type="datetimeFigureOut">
              <a:rPr lang="en-US" smtClean="0"/>
              <a:t>12/2/2022</a:t>
            </a:fld>
            <a:endParaRPr lang="en-US"/>
          </a:p>
        </p:txBody>
      </p:sp>
      <p:sp>
        <p:nvSpPr>
          <p:cNvPr id="4" name="Footer Placeholder 3">
            <a:extLst>
              <a:ext uri="{FF2B5EF4-FFF2-40B4-BE49-F238E27FC236}">
                <a16:creationId xmlns:a16="http://schemas.microsoft.com/office/drawing/2014/main" id="{FB0EA86B-CFA4-73A3-15F5-184A4EACD3A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2FCBFD0-7BC7-9517-F41F-A0CB8214BD63}"/>
              </a:ext>
            </a:extLst>
          </p:cNvPr>
          <p:cNvSpPr>
            <a:spLocks noGrp="1"/>
          </p:cNvSpPr>
          <p:nvPr>
            <p:ph type="sldNum" sz="quarter" idx="12"/>
          </p:nvPr>
        </p:nvSpPr>
        <p:spPr/>
        <p:txBody>
          <a:bodyPr/>
          <a:lstStyle/>
          <a:p>
            <a:fld id="{1F9BB3E1-A9A3-4561-9792-A5E44D14025B}" type="slidenum">
              <a:rPr lang="en-US" smtClean="0"/>
              <a:t>‹#›</a:t>
            </a:fld>
            <a:endParaRPr lang="en-US"/>
          </a:p>
        </p:txBody>
      </p:sp>
    </p:spTree>
    <p:extLst>
      <p:ext uri="{BB962C8B-B14F-4D97-AF65-F5344CB8AC3E}">
        <p14:creationId xmlns:p14="http://schemas.microsoft.com/office/powerpoint/2010/main" val="3727098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B364A78-807E-49F1-88C6-0E3905D396F4}"/>
              </a:ext>
            </a:extLst>
          </p:cNvPr>
          <p:cNvSpPr>
            <a:spLocks noGrp="1"/>
          </p:cNvSpPr>
          <p:nvPr>
            <p:ph type="dt" sz="half" idx="10"/>
          </p:nvPr>
        </p:nvSpPr>
        <p:spPr/>
        <p:txBody>
          <a:bodyPr/>
          <a:lstStyle/>
          <a:p>
            <a:fld id="{34017376-506A-4785-8F43-6271BA6D8209}" type="datetimeFigureOut">
              <a:rPr lang="en-US" smtClean="0"/>
              <a:t>12/2/2022</a:t>
            </a:fld>
            <a:endParaRPr lang="en-US"/>
          </a:p>
        </p:txBody>
      </p:sp>
      <p:sp>
        <p:nvSpPr>
          <p:cNvPr id="3" name="Footer Placeholder 2">
            <a:extLst>
              <a:ext uri="{FF2B5EF4-FFF2-40B4-BE49-F238E27FC236}">
                <a16:creationId xmlns:a16="http://schemas.microsoft.com/office/drawing/2014/main" id="{E94B78EF-CC3B-7866-D473-53139E3C714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A076D98-E2A1-884F-BD18-31158391E988}"/>
              </a:ext>
            </a:extLst>
          </p:cNvPr>
          <p:cNvSpPr>
            <a:spLocks noGrp="1"/>
          </p:cNvSpPr>
          <p:nvPr>
            <p:ph type="sldNum" sz="quarter" idx="12"/>
          </p:nvPr>
        </p:nvSpPr>
        <p:spPr/>
        <p:txBody>
          <a:bodyPr/>
          <a:lstStyle/>
          <a:p>
            <a:fld id="{1F9BB3E1-A9A3-4561-9792-A5E44D14025B}" type="slidenum">
              <a:rPr lang="en-US" smtClean="0"/>
              <a:t>‹#›</a:t>
            </a:fld>
            <a:endParaRPr lang="en-US"/>
          </a:p>
        </p:txBody>
      </p:sp>
    </p:spTree>
    <p:extLst>
      <p:ext uri="{BB962C8B-B14F-4D97-AF65-F5344CB8AC3E}">
        <p14:creationId xmlns:p14="http://schemas.microsoft.com/office/powerpoint/2010/main" val="27445674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936DCA-7530-504A-B359-196465B8632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FC4870E-D865-750D-CFC0-542D2688B05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A3D004A-7378-4B5D-8DB2-AF525DCA1F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867D57E-080C-82C8-2B15-06EF710B278E}"/>
              </a:ext>
            </a:extLst>
          </p:cNvPr>
          <p:cNvSpPr>
            <a:spLocks noGrp="1"/>
          </p:cNvSpPr>
          <p:nvPr>
            <p:ph type="dt" sz="half" idx="10"/>
          </p:nvPr>
        </p:nvSpPr>
        <p:spPr/>
        <p:txBody>
          <a:bodyPr/>
          <a:lstStyle/>
          <a:p>
            <a:fld id="{34017376-506A-4785-8F43-6271BA6D8209}" type="datetimeFigureOut">
              <a:rPr lang="en-US" smtClean="0"/>
              <a:t>12/2/2022</a:t>
            </a:fld>
            <a:endParaRPr lang="en-US"/>
          </a:p>
        </p:txBody>
      </p:sp>
      <p:sp>
        <p:nvSpPr>
          <p:cNvPr id="6" name="Footer Placeholder 5">
            <a:extLst>
              <a:ext uri="{FF2B5EF4-FFF2-40B4-BE49-F238E27FC236}">
                <a16:creationId xmlns:a16="http://schemas.microsoft.com/office/drawing/2014/main" id="{52479783-7C0C-BE73-2A73-13715E9844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6C69BC1-7BC3-3283-EB97-1E4A35E0CF79}"/>
              </a:ext>
            </a:extLst>
          </p:cNvPr>
          <p:cNvSpPr>
            <a:spLocks noGrp="1"/>
          </p:cNvSpPr>
          <p:nvPr>
            <p:ph type="sldNum" sz="quarter" idx="12"/>
          </p:nvPr>
        </p:nvSpPr>
        <p:spPr/>
        <p:txBody>
          <a:bodyPr/>
          <a:lstStyle/>
          <a:p>
            <a:fld id="{1F9BB3E1-A9A3-4561-9792-A5E44D14025B}" type="slidenum">
              <a:rPr lang="en-US" smtClean="0"/>
              <a:t>‹#›</a:t>
            </a:fld>
            <a:endParaRPr lang="en-US"/>
          </a:p>
        </p:txBody>
      </p:sp>
    </p:spTree>
    <p:extLst>
      <p:ext uri="{BB962C8B-B14F-4D97-AF65-F5344CB8AC3E}">
        <p14:creationId xmlns:p14="http://schemas.microsoft.com/office/powerpoint/2010/main" val="2640573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9FED6-0E4E-D922-AD1F-A1095FAFBE4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0D0293-E163-7CC2-D77D-9CD147CECB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0356859-11F4-A76E-7E00-EF405B8BF9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FD5070-D530-F81B-F8B5-70F8F3223438}"/>
              </a:ext>
            </a:extLst>
          </p:cNvPr>
          <p:cNvSpPr>
            <a:spLocks noGrp="1"/>
          </p:cNvSpPr>
          <p:nvPr>
            <p:ph type="dt" sz="half" idx="10"/>
          </p:nvPr>
        </p:nvSpPr>
        <p:spPr/>
        <p:txBody>
          <a:bodyPr/>
          <a:lstStyle/>
          <a:p>
            <a:fld id="{34017376-506A-4785-8F43-6271BA6D8209}" type="datetimeFigureOut">
              <a:rPr lang="en-US" smtClean="0"/>
              <a:t>12/2/2022</a:t>
            </a:fld>
            <a:endParaRPr lang="en-US"/>
          </a:p>
        </p:txBody>
      </p:sp>
      <p:sp>
        <p:nvSpPr>
          <p:cNvPr id="6" name="Footer Placeholder 5">
            <a:extLst>
              <a:ext uri="{FF2B5EF4-FFF2-40B4-BE49-F238E27FC236}">
                <a16:creationId xmlns:a16="http://schemas.microsoft.com/office/drawing/2014/main" id="{2364890A-1934-23DF-1122-5320C964A86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929DAE1-0520-DC2C-F0FE-0604A41F44A9}"/>
              </a:ext>
            </a:extLst>
          </p:cNvPr>
          <p:cNvSpPr>
            <a:spLocks noGrp="1"/>
          </p:cNvSpPr>
          <p:nvPr>
            <p:ph type="sldNum" sz="quarter" idx="12"/>
          </p:nvPr>
        </p:nvSpPr>
        <p:spPr/>
        <p:txBody>
          <a:bodyPr/>
          <a:lstStyle/>
          <a:p>
            <a:fld id="{1F9BB3E1-A9A3-4561-9792-A5E44D14025B}" type="slidenum">
              <a:rPr lang="en-US" smtClean="0"/>
              <a:t>‹#›</a:t>
            </a:fld>
            <a:endParaRPr lang="en-US"/>
          </a:p>
        </p:txBody>
      </p:sp>
    </p:spTree>
    <p:extLst>
      <p:ext uri="{BB962C8B-B14F-4D97-AF65-F5344CB8AC3E}">
        <p14:creationId xmlns:p14="http://schemas.microsoft.com/office/powerpoint/2010/main" val="3986372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EFCA2C0-F121-F897-3D46-8C1C2CE298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70437DB-5B6E-1E0D-9C54-317726EA72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701060B-694C-0667-4AE1-90BF7D979E6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017376-506A-4785-8F43-6271BA6D8209}" type="datetimeFigureOut">
              <a:rPr lang="en-US" smtClean="0"/>
              <a:t>12/2/2022</a:t>
            </a:fld>
            <a:endParaRPr lang="en-US"/>
          </a:p>
        </p:txBody>
      </p:sp>
      <p:sp>
        <p:nvSpPr>
          <p:cNvPr id="5" name="Footer Placeholder 4">
            <a:extLst>
              <a:ext uri="{FF2B5EF4-FFF2-40B4-BE49-F238E27FC236}">
                <a16:creationId xmlns:a16="http://schemas.microsoft.com/office/drawing/2014/main" id="{DDF992C0-2913-3E81-9F26-1D7AEB3BBA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999EF59-29B8-1160-27AC-7EBB35AAA3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9BB3E1-A9A3-4561-9792-A5E44D14025B}" type="slidenum">
              <a:rPr lang="en-US" smtClean="0"/>
              <a:t>‹#›</a:t>
            </a:fld>
            <a:endParaRPr lang="en-US"/>
          </a:p>
        </p:txBody>
      </p:sp>
    </p:spTree>
    <p:extLst>
      <p:ext uri="{BB962C8B-B14F-4D97-AF65-F5344CB8AC3E}">
        <p14:creationId xmlns:p14="http://schemas.microsoft.com/office/powerpoint/2010/main" val="27606775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FF9878-697C-4E94-1778-A545B2795AF0}"/>
              </a:ext>
            </a:extLst>
          </p:cNvPr>
          <p:cNvSpPr>
            <a:spLocks noGrp="1"/>
          </p:cNvSpPr>
          <p:nvPr>
            <p:ph idx="1"/>
          </p:nvPr>
        </p:nvSpPr>
        <p:spPr>
          <a:xfrm>
            <a:off x="0" y="1706354"/>
            <a:ext cx="12192000" cy="4351338"/>
          </a:xfrm>
        </p:spPr>
        <p:txBody>
          <a:bodyPr>
            <a:normAutofit/>
          </a:bodyPr>
          <a:lstStyle/>
          <a:p>
            <a:pPr marL="0" indent="0" algn="ctr">
              <a:buNone/>
            </a:pPr>
            <a:r>
              <a:rPr lang="en-US" sz="3600" dirty="0">
                <a:latin typeface="LM Roman Demi 10" panose="00000700000000000000" pitchFamily="50" charset="0"/>
              </a:rPr>
              <a:t>Why Follow the Fed?</a:t>
            </a:r>
          </a:p>
          <a:p>
            <a:pPr marL="0" indent="0" algn="ctr">
              <a:buNone/>
            </a:pPr>
            <a:r>
              <a:rPr lang="en-US" sz="3600" dirty="0">
                <a:latin typeface="LM Roman Demi 10" panose="00000700000000000000" pitchFamily="50" charset="0"/>
              </a:rPr>
              <a:t>Monetary Policy in Times of US Tightening</a:t>
            </a:r>
          </a:p>
          <a:p>
            <a:pPr marL="0" indent="0" algn="ctr">
              <a:buNone/>
            </a:pPr>
            <a:endParaRPr lang="en-US" sz="3600" dirty="0">
              <a:latin typeface="LM Roman 12" panose="00000500000000000000" pitchFamily="50" charset="0"/>
            </a:endParaRPr>
          </a:p>
          <a:p>
            <a:pPr marL="0" indent="0" algn="ctr">
              <a:buNone/>
            </a:pPr>
            <a:r>
              <a:rPr lang="en-US" sz="3600" dirty="0">
                <a:latin typeface="LM Roman 12" panose="00000500000000000000" pitchFamily="50" charset="0"/>
              </a:rPr>
              <a:t>Gonzalo Huertas</a:t>
            </a:r>
          </a:p>
        </p:txBody>
      </p:sp>
    </p:spTree>
    <p:extLst>
      <p:ext uri="{BB962C8B-B14F-4D97-AF65-F5344CB8AC3E}">
        <p14:creationId xmlns:p14="http://schemas.microsoft.com/office/powerpoint/2010/main" val="3172649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FF9878-697C-4E94-1778-A545B2795AF0}"/>
              </a:ext>
            </a:extLst>
          </p:cNvPr>
          <p:cNvSpPr>
            <a:spLocks noGrp="1"/>
          </p:cNvSpPr>
          <p:nvPr>
            <p:ph idx="1"/>
          </p:nvPr>
        </p:nvSpPr>
        <p:spPr/>
        <p:txBody>
          <a:bodyPr>
            <a:normAutofit/>
          </a:bodyPr>
          <a:lstStyle/>
          <a:p>
            <a:pPr marL="0" indent="0" algn="ctr">
              <a:buNone/>
            </a:pPr>
            <a:r>
              <a:rPr lang="en-US" sz="3600" dirty="0">
                <a:latin typeface="LM Roman 12" panose="00000500000000000000" pitchFamily="50" charset="0"/>
              </a:rPr>
              <a:t>How do Central Banks respond</a:t>
            </a:r>
          </a:p>
          <a:p>
            <a:pPr marL="0" indent="0" algn="ctr">
              <a:buNone/>
            </a:pPr>
            <a:r>
              <a:rPr lang="en-US" sz="3600" dirty="0">
                <a:latin typeface="LM Roman 12" panose="00000500000000000000" pitchFamily="50" charset="0"/>
              </a:rPr>
              <a:t>to a change in US rates, </a:t>
            </a:r>
            <a:r>
              <a:rPr lang="en-US" sz="3600" i="1" dirty="0">
                <a:latin typeface="LM Roman 12" panose="00000500000000000000" pitchFamily="50" charset="0"/>
              </a:rPr>
              <a:t>and why</a:t>
            </a:r>
            <a:r>
              <a:rPr lang="en-US" sz="3600" dirty="0">
                <a:latin typeface="LM Roman 12" panose="00000500000000000000" pitchFamily="50" charset="0"/>
              </a:rPr>
              <a:t>?</a:t>
            </a:r>
          </a:p>
        </p:txBody>
      </p:sp>
      <p:sp>
        <p:nvSpPr>
          <p:cNvPr id="4" name="Rectangle 3">
            <a:extLst>
              <a:ext uri="{FF2B5EF4-FFF2-40B4-BE49-F238E27FC236}">
                <a16:creationId xmlns:a16="http://schemas.microsoft.com/office/drawing/2014/main" id="{A40D1692-E2DB-6F0E-122F-7A3BFA208370}"/>
              </a:ext>
            </a:extLst>
          </p:cNvPr>
          <p:cNvSpPr/>
          <p:nvPr/>
        </p:nvSpPr>
        <p:spPr>
          <a:xfrm>
            <a:off x="0" y="6689034"/>
            <a:ext cx="12192000" cy="168965"/>
          </a:xfrm>
          <a:prstGeom prst="rect">
            <a:avLst/>
          </a:prstGeom>
          <a:solidFill>
            <a:srgbClr val="FF000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160721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FF9878-697C-4E94-1778-A545B2795AF0}"/>
              </a:ext>
            </a:extLst>
          </p:cNvPr>
          <p:cNvSpPr>
            <a:spLocks noGrp="1"/>
          </p:cNvSpPr>
          <p:nvPr>
            <p:ph idx="1"/>
          </p:nvPr>
        </p:nvSpPr>
        <p:spPr/>
        <p:txBody>
          <a:bodyPr>
            <a:normAutofit/>
          </a:bodyPr>
          <a:lstStyle/>
          <a:p>
            <a:pPr marL="0" indent="0" algn="ctr">
              <a:buNone/>
            </a:pPr>
            <a:r>
              <a:rPr lang="en-US" sz="3600" dirty="0">
                <a:latin typeface="LM Roman 12" panose="00000500000000000000" pitchFamily="50" charset="0"/>
              </a:rPr>
              <a:t>How do Central Banks respond</a:t>
            </a:r>
          </a:p>
          <a:p>
            <a:pPr marL="0" indent="0" algn="ctr">
              <a:buNone/>
            </a:pPr>
            <a:r>
              <a:rPr lang="en-US" sz="3600" dirty="0">
                <a:latin typeface="LM Roman 12" panose="00000500000000000000" pitchFamily="50" charset="0"/>
              </a:rPr>
              <a:t>to a change in US rates, </a:t>
            </a:r>
            <a:r>
              <a:rPr lang="en-US" sz="3600" i="1" dirty="0">
                <a:latin typeface="LM Roman 12" panose="00000500000000000000" pitchFamily="50" charset="0"/>
              </a:rPr>
              <a:t>and why</a:t>
            </a:r>
            <a:r>
              <a:rPr lang="en-US" sz="3600" dirty="0">
                <a:latin typeface="LM Roman 12" panose="00000500000000000000" pitchFamily="50" charset="0"/>
              </a:rPr>
              <a:t>?</a:t>
            </a:r>
          </a:p>
          <a:p>
            <a:pPr marL="0" indent="0" algn="ctr">
              <a:buNone/>
            </a:pPr>
            <a:endParaRPr lang="en-US" sz="3600" dirty="0">
              <a:latin typeface="LM Roman 12" panose="00000500000000000000" pitchFamily="50" charset="0"/>
            </a:endParaRPr>
          </a:p>
          <a:p>
            <a:pPr marL="0" indent="0" algn="ctr">
              <a:buNone/>
            </a:pPr>
            <a:r>
              <a:rPr lang="en-US" sz="3600" dirty="0">
                <a:latin typeface="LM Roman 12" panose="00000500000000000000" pitchFamily="50" charset="0"/>
              </a:rPr>
              <a:t>Interviews with 32 Central Bankers from 25 EMs.</a:t>
            </a:r>
          </a:p>
        </p:txBody>
      </p:sp>
      <p:sp>
        <p:nvSpPr>
          <p:cNvPr id="4" name="Rectangle 3">
            <a:extLst>
              <a:ext uri="{FF2B5EF4-FFF2-40B4-BE49-F238E27FC236}">
                <a16:creationId xmlns:a16="http://schemas.microsoft.com/office/drawing/2014/main" id="{A40D1692-E2DB-6F0E-122F-7A3BFA208370}"/>
              </a:ext>
            </a:extLst>
          </p:cNvPr>
          <p:cNvSpPr/>
          <p:nvPr/>
        </p:nvSpPr>
        <p:spPr>
          <a:xfrm>
            <a:off x="0" y="6689034"/>
            <a:ext cx="12192000" cy="168965"/>
          </a:xfrm>
          <a:prstGeom prst="rect">
            <a:avLst/>
          </a:prstGeom>
          <a:solidFill>
            <a:srgbClr val="FF000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219239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4B505DA-9D59-7D86-2111-35AB6D501CC3}"/>
              </a:ext>
            </a:extLst>
          </p:cNvPr>
          <p:cNvSpPr>
            <a:spLocks noGrp="1"/>
          </p:cNvSpPr>
          <p:nvPr>
            <p:ph type="subTitle" idx="1"/>
          </p:nvPr>
        </p:nvSpPr>
        <p:spPr>
          <a:xfrm>
            <a:off x="1524000" y="351943"/>
            <a:ext cx="9144000" cy="1655762"/>
          </a:xfrm>
        </p:spPr>
        <p:txBody>
          <a:bodyPr numCol="3">
            <a:noAutofit/>
          </a:bodyPr>
          <a:lstStyle/>
          <a:p>
            <a:r>
              <a:rPr lang="en-US" sz="1200" dirty="0">
                <a:latin typeface="LM Roman 12" panose="00000500000000000000" pitchFamily="50" charset="0"/>
              </a:rPr>
              <a:t>Albania</a:t>
            </a:r>
          </a:p>
          <a:p>
            <a:r>
              <a:rPr lang="en-US" sz="1200" dirty="0">
                <a:latin typeface="LM Roman 12" panose="00000500000000000000" pitchFamily="50" charset="0"/>
              </a:rPr>
              <a:t>Algeria</a:t>
            </a:r>
          </a:p>
          <a:p>
            <a:r>
              <a:rPr lang="en-US" sz="1200" dirty="0">
                <a:latin typeface="LM Roman 12" panose="00000500000000000000" pitchFamily="50" charset="0"/>
              </a:rPr>
              <a:t>Angola</a:t>
            </a:r>
          </a:p>
          <a:p>
            <a:r>
              <a:rPr lang="en-US" sz="1200" dirty="0">
                <a:latin typeface="LM Roman 12" panose="00000500000000000000" pitchFamily="50" charset="0"/>
              </a:rPr>
              <a:t>Argentina</a:t>
            </a:r>
          </a:p>
          <a:p>
            <a:r>
              <a:rPr lang="en-US" sz="1200" dirty="0">
                <a:latin typeface="LM Roman 12" panose="00000500000000000000" pitchFamily="50" charset="0"/>
              </a:rPr>
              <a:t>Armenia</a:t>
            </a:r>
          </a:p>
          <a:p>
            <a:r>
              <a:rPr lang="en-US" sz="1200" dirty="0">
                <a:latin typeface="LM Roman 12" panose="00000500000000000000" pitchFamily="50" charset="0"/>
              </a:rPr>
              <a:t>Azerbaijan</a:t>
            </a:r>
          </a:p>
          <a:p>
            <a:r>
              <a:rPr lang="en-US" sz="1200" dirty="0">
                <a:latin typeface="LM Roman 12" panose="00000500000000000000" pitchFamily="50" charset="0"/>
              </a:rPr>
              <a:t>Bahrain</a:t>
            </a:r>
          </a:p>
          <a:p>
            <a:r>
              <a:rPr lang="en-US" sz="1200" dirty="0">
                <a:latin typeface="LM Roman 12" panose="00000500000000000000" pitchFamily="50" charset="0"/>
              </a:rPr>
              <a:t>Belarus</a:t>
            </a:r>
          </a:p>
          <a:p>
            <a:r>
              <a:rPr lang="en-US" sz="1200" dirty="0">
                <a:latin typeface="LM Roman 12" panose="00000500000000000000" pitchFamily="50" charset="0"/>
              </a:rPr>
              <a:t>Bolivia</a:t>
            </a:r>
          </a:p>
          <a:p>
            <a:r>
              <a:rPr lang="en-US" sz="1200" dirty="0">
                <a:latin typeface="LM Roman 12" panose="00000500000000000000" pitchFamily="50" charset="0"/>
              </a:rPr>
              <a:t>Bosnia and Herzegovina</a:t>
            </a:r>
          </a:p>
          <a:p>
            <a:r>
              <a:rPr lang="en-US" sz="1200" dirty="0">
                <a:latin typeface="LM Roman 12" panose="00000500000000000000" pitchFamily="50" charset="0"/>
              </a:rPr>
              <a:t>Brazil</a:t>
            </a:r>
          </a:p>
          <a:p>
            <a:r>
              <a:rPr lang="en-US" sz="1200" dirty="0">
                <a:latin typeface="LM Roman 12" panose="00000500000000000000" pitchFamily="50" charset="0"/>
              </a:rPr>
              <a:t>Bulgaria</a:t>
            </a:r>
          </a:p>
          <a:p>
            <a:r>
              <a:rPr lang="en-US" sz="1200" dirty="0">
                <a:latin typeface="LM Roman 12" panose="00000500000000000000" pitchFamily="50" charset="0"/>
              </a:rPr>
              <a:t>Chile</a:t>
            </a:r>
          </a:p>
          <a:p>
            <a:r>
              <a:rPr lang="en-US" sz="1200" dirty="0">
                <a:latin typeface="LM Roman 12" panose="00000500000000000000" pitchFamily="50" charset="0"/>
              </a:rPr>
              <a:t>Colombia</a:t>
            </a:r>
          </a:p>
          <a:p>
            <a:r>
              <a:rPr lang="en-US" sz="1200" dirty="0">
                <a:latin typeface="LM Roman 12" panose="00000500000000000000" pitchFamily="50" charset="0"/>
              </a:rPr>
              <a:t>Costa Rica</a:t>
            </a:r>
          </a:p>
          <a:p>
            <a:r>
              <a:rPr lang="en-US" sz="1200" dirty="0">
                <a:latin typeface="LM Roman 12" panose="00000500000000000000" pitchFamily="50" charset="0"/>
              </a:rPr>
              <a:t>Croatia</a:t>
            </a:r>
          </a:p>
          <a:p>
            <a:r>
              <a:rPr lang="en-US" sz="1200" dirty="0">
                <a:latin typeface="LM Roman 12" panose="00000500000000000000" pitchFamily="50" charset="0"/>
              </a:rPr>
              <a:t>Dominican Republic</a:t>
            </a:r>
          </a:p>
          <a:p>
            <a:r>
              <a:rPr lang="en-US" sz="1200" dirty="0">
                <a:latin typeface="LM Roman 12" panose="00000500000000000000" pitchFamily="50" charset="0"/>
              </a:rPr>
              <a:t>Ecuador</a:t>
            </a:r>
          </a:p>
          <a:p>
            <a:r>
              <a:rPr lang="en-US" sz="1200" dirty="0">
                <a:latin typeface="LM Roman 12" panose="00000500000000000000" pitchFamily="50" charset="0"/>
              </a:rPr>
              <a:t>Egypt</a:t>
            </a:r>
          </a:p>
          <a:p>
            <a:r>
              <a:rPr lang="en-US" sz="1200" dirty="0">
                <a:latin typeface="LM Roman 12" panose="00000500000000000000" pitchFamily="50" charset="0"/>
              </a:rPr>
              <a:t>El Salvador</a:t>
            </a:r>
          </a:p>
          <a:p>
            <a:r>
              <a:rPr lang="en-US" sz="1200" dirty="0">
                <a:latin typeface="LM Roman 12" panose="00000500000000000000" pitchFamily="50" charset="0"/>
              </a:rPr>
              <a:t>Georgia</a:t>
            </a:r>
          </a:p>
          <a:p>
            <a:r>
              <a:rPr lang="en-US" sz="1200" dirty="0">
                <a:latin typeface="LM Roman 12" panose="00000500000000000000" pitchFamily="50" charset="0"/>
              </a:rPr>
              <a:t>Hungary</a:t>
            </a:r>
          </a:p>
          <a:p>
            <a:r>
              <a:rPr lang="en-US" sz="1200" dirty="0">
                <a:latin typeface="LM Roman 12" panose="00000500000000000000" pitchFamily="50" charset="0"/>
              </a:rPr>
              <a:t>India</a:t>
            </a:r>
          </a:p>
          <a:p>
            <a:r>
              <a:rPr lang="en-US" sz="1200" dirty="0">
                <a:latin typeface="LM Roman 12" panose="00000500000000000000" pitchFamily="50" charset="0"/>
              </a:rPr>
              <a:t>Indonesia</a:t>
            </a:r>
          </a:p>
          <a:p>
            <a:r>
              <a:rPr lang="en-US" sz="1200" dirty="0">
                <a:latin typeface="LM Roman 12" panose="00000500000000000000" pitchFamily="50" charset="0"/>
              </a:rPr>
              <a:t>Iran</a:t>
            </a:r>
          </a:p>
          <a:p>
            <a:r>
              <a:rPr lang="en-US" sz="1200" dirty="0">
                <a:latin typeface="LM Roman 12" panose="00000500000000000000" pitchFamily="50" charset="0"/>
              </a:rPr>
              <a:t>Jamaica</a:t>
            </a:r>
          </a:p>
          <a:p>
            <a:r>
              <a:rPr lang="en-US" sz="1200" dirty="0">
                <a:latin typeface="LM Roman 12" panose="00000500000000000000" pitchFamily="50" charset="0"/>
              </a:rPr>
              <a:t>Jordan</a:t>
            </a:r>
          </a:p>
          <a:p>
            <a:r>
              <a:rPr lang="en-US" sz="1200" dirty="0">
                <a:latin typeface="LM Roman 12" panose="00000500000000000000" pitchFamily="50" charset="0"/>
              </a:rPr>
              <a:t>Kazakhstan</a:t>
            </a:r>
          </a:p>
          <a:p>
            <a:r>
              <a:rPr lang="en-US" sz="1200" dirty="0">
                <a:latin typeface="LM Roman 12" panose="00000500000000000000" pitchFamily="50" charset="0"/>
              </a:rPr>
              <a:t>Kuwait</a:t>
            </a:r>
          </a:p>
          <a:p>
            <a:r>
              <a:rPr lang="en-US" sz="1200" dirty="0">
                <a:latin typeface="LM Roman 12" panose="00000500000000000000" pitchFamily="50" charset="0"/>
              </a:rPr>
              <a:t>Lebanon</a:t>
            </a:r>
          </a:p>
          <a:p>
            <a:r>
              <a:rPr lang="en-US" sz="1200" dirty="0">
                <a:latin typeface="LM Roman 12" panose="00000500000000000000" pitchFamily="50" charset="0"/>
              </a:rPr>
              <a:t>Libya</a:t>
            </a:r>
          </a:p>
          <a:p>
            <a:r>
              <a:rPr lang="en-US" sz="1200" dirty="0">
                <a:latin typeface="LM Roman 12" panose="00000500000000000000" pitchFamily="50" charset="0"/>
              </a:rPr>
              <a:t>Malaysia</a:t>
            </a:r>
          </a:p>
          <a:p>
            <a:r>
              <a:rPr lang="en-US" sz="1200" dirty="0">
                <a:latin typeface="LM Roman 12" panose="00000500000000000000" pitchFamily="50" charset="0"/>
              </a:rPr>
              <a:t>Mexico</a:t>
            </a:r>
          </a:p>
          <a:p>
            <a:r>
              <a:rPr lang="en-US" sz="1200" dirty="0">
                <a:latin typeface="LM Roman 12" panose="00000500000000000000" pitchFamily="50" charset="0"/>
              </a:rPr>
              <a:t>Mongolia</a:t>
            </a:r>
          </a:p>
          <a:p>
            <a:r>
              <a:rPr lang="en-US" sz="1200" dirty="0">
                <a:latin typeface="LM Roman 12" panose="00000500000000000000" pitchFamily="50" charset="0"/>
              </a:rPr>
              <a:t>Montenegro</a:t>
            </a:r>
          </a:p>
          <a:p>
            <a:r>
              <a:rPr lang="en-US" sz="1200" dirty="0">
                <a:latin typeface="LM Roman 12" panose="00000500000000000000" pitchFamily="50" charset="0"/>
              </a:rPr>
              <a:t>Morocco</a:t>
            </a:r>
          </a:p>
          <a:p>
            <a:r>
              <a:rPr lang="en-US" sz="1200" dirty="0">
                <a:latin typeface="LM Roman 12" panose="00000500000000000000" pitchFamily="50" charset="0"/>
              </a:rPr>
              <a:t>Namibia</a:t>
            </a:r>
          </a:p>
          <a:p>
            <a:r>
              <a:rPr lang="en-US" sz="1200" dirty="0">
                <a:latin typeface="LM Roman 12" panose="00000500000000000000" pitchFamily="50" charset="0"/>
              </a:rPr>
              <a:t>Nigeria</a:t>
            </a:r>
          </a:p>
          <a:p>
            <a:r>
              <a:rPr lang="en-US" sz="1200" dirty="0">
                <a:latin typeface="LM Roman 12" panose="00000500000000000000" pitchFamily="50" charset="0"/>
              </a:rPr>
              <a:t>North Macedonia</a:t>
            </a:r>
          </a:p>
          <a:p>
            <a:r>
              <a:rPr lang="en-US" sz="1200" dirty="0">
                <a:latin typeface="LM Roman 12" panose="00000500000000000000" pitchFamily="50" charset="0"/>
              </a:rPr>
              <a:t>Oman</a:t>
            </a:r>
          </a:p>
          <a:p>
            <a:r>
              <a:rPr lang="en-US" sz="1200" dirty="0">
                <a:latin typeface="LM Roman 12" panose="00000500000000000000" pitchFamily="50" charset="0"/>
              </a:rPr>
              <a:t>Pakistan</a:t>
            </a:r>
          </a:p>
          <a:p>
            <a:r>
              <a:rPr lang="en-US" sz="1200" dirty="0">
                <a:latin typeface="LM Roman 12" panose="00000500000000000000" pitchFamily="50" charset="0"/>
              </a:rPr>
              <a:t>Paraguay</a:t>
            </a:r>
          </a:p>
          <a:p>
            <a:r>
              <a:rPr lang="en-US" sz="1200" dirty="0">
                <a:latin typeface="LM Roman 12" panose="00000500000000000000" pitchFamily="50" charset="0"/>
              </a:rPr>
              <a:t>Peru</a:t>
            </a:r>
          </a:p>
          <a:p>
            <a:r>
              <a:rPr lang="en-US" sz="1200" dirty="0">
                <a:latin typeface="LM Roman 12" panose="00000500000000000000" pitchFamily="50" charset="0"/>
              </a:rPr>
              <a:t>Philippines</a:t>
            </a:r>
          </a:p>
          <a:p>
            <a:r>
              <a:rPr lang="en-US" sz="1200" dirty="0">
                <a:latin typeface="LM Roman 12" panose="00000500000000000000" pitchFamily="50" charset="0"/>
              </a:rPr>
              <a:t>Poland</a:t>
            </a:r>
          </a:p>
          <a:p>
            <a:r>
              <a:rPr lang="en-US" sz="1200" dirty="0">
                <a:latin typeface="LM Roman 12" panose="00000500000000000000" pitchFamily="50" charset="0"/>
              </a:rPr>
              <a:t>Qatar</a:t>
            </a:r>
          </a:p>
          <a:p>
            <a:r>
              <a:rPr lang="en-US" sz="1200" dirty="0">
                <a:latin typeface="LM Roman 12" panose="00000500000000000000" pitchFamily="50" charset="0"/>
              </a:rPr>
              <a:t>Romania</a:t>
            </a:r>
          </a:p>
          <a:p>
            <a:r>
              <a:rPr lang="en-US" sz="1200" dirty="0">
                <a:latin typeface="LM Roman 12" panose="00000500000000000000" pitchFamily="50" charset="0"/>
              </a:rPr>
              <a:t>Russia</a:t>
            </a:r>
          </a:p>
          <a:p>
            <a:r>
              <a:rPr lang="en-US" sz="1200" dirty="0">
                <a:latin typeface="LM Roman 12" panose="00000500000000000000" pitchFamily="50" charset="0"/>
              </a:rPr>
              <a:t>Saudi Arabia</a:t>
            </a:r>
          </a:p>
          <a:p>
            <a:r>
              <a:rPr lang="en-US" sz="1200" dirty="0">
                <a:latin typeface="LM Roman 12" panose="00000500000000000000" pitchFamily="50" charset="0"/>
              </a:rPr>
              <a:t>Serbia</a:t>
            </a:r>
          </a:p>
          <a:p>
            <a:r>
              <a:rPr lang="en-US" sz="1200" dirty="0">
                <a:latin typeface="LM Roman 12" panose="00000500000000000000" pitchFamily="50" charset="0"/>
              </a:rPr>
              <a:t>South Africa</a:t>
            </a:r>
          </a:p>
          <a:p>
            <a:r>
              <a:rPr lang="en-US" sz="1200" dirty="0">
                <a:latin typeface="LM Roman 12" panose="00000500000000000000" pitchFamily="50" charset="0"/>
              </a:rPr>
              <a:t>Sri Lanka</a:t>
            </a:r>
          </a:p>
          <a:p>
            <a:r>
              <a:rPr lang="en-US" sz="1200" dirty="0">
                <a:latin typeface="LM Roman 12" panose="00000500000000000000" pitchFamily="50" charset="0"/>
              </a:rPr>
              <a:t>Thailand</a:t>
            </a:r>
          </a:p>
          <a:p>
            <a:r>
              <a:rPr lang="en-US" sz="1200" dirty="0">
                <a:latin typeface="LM Roman 12" panose="00000500000000000000" pitchFamily="50" charset="0"/>
              </a:rPr>
              <a:t>Tunisia</a:t>
            </a:r>
          </a:p>
          <a:p>
            <a:r>
              <a:rPr lang="en-US" sz="1200" dirty="0">
                <a:latin typeface="LM Roman 12" panose="00000500000000000000" pitchFamily="50" charset="0"/>
              </a:rPr>
              <a:t>Turkey</a:t>
            </a:r>
          </a:p>
          <a:p>
            <a:r>
              <a:rPr lang="en-US" sz="1200" dirty="0">
                <a:latin typeface="LM Roman 12" panose="00000500000000000000" pitchFamily="50" charset="0"/>
              </a:rPr>
              <a:t>Turkmenistan</a:t>
            </a:r>
          </a:p>
          <a:p>
            <a:r>
              <a:rPr lang="en-US" sz="1200" dirty="0">
                <a:latin typeface="LM Roman 12" panose="00000500000000000000" pitchFamily="50" charset="0"/>
              </a:rPr>
              <a:t>Ukraine</a:t>
            </a:r>
          </a:p>
          <a:p>
            <a:r>
              <a:rPr lang="en-US" sz="1200" dirty="0">
                <a:latin typeface="LM Roman 12" panose="00000500000000000000" pitchFamily="50" charset="0"/>
              </a:rPr>
              <a:t>United Arab Emirates</a:t>
            </a:r>
          </a:p>
          <a:p>
            <a:r>
              <a:rPr lang="en-US" sz="1200" dirty="0">
                <a:latin typeface="LM Roman 12" panose="00000500000000000000" pitchFamily="50" charset="0"/>
              </a:rPr>
              <a:t>Uruguay</a:t>
            </a:r>
          </a:p>
          <a:p>
            <a:r>
              <a:rPr lang="en-US" sz="1200" dirty="0">
                <a:latin typeface="LM Roman 12" panose="00000500000000000000" pitchFamily="50" charset="0"/>
              </a:rPr>
              <a:t>Vietnam</a:t>
            </a:r>
          </a:p>
          <a:p>
            <a:endParaRPr lang="en-US" sz="1200" dirty="0">
              <a:latin typeface="LM Roman 12" panose="00000500000000000000" pitchFamily="50" charset="0"/>
            </a:endParaRPr>
          </a:p>
        </p:txBody>
      </p:sp>
      <p:sp>
        <p:nvSpPr>
          <p:cNvPr id="29" name="Rectangle 28">
            <a:extLst>
              <a:ext uri="{FF2B5EF4-FFF2-40B4-BE49-F238E27FC236}">
                <a16:creationId xmlns:a16="http://schemas.microsoft.com/office/drawing/2014/main" id="{878BBD2F-5B61-A653-E5A1-B43C148C676C}"/>
              </a:ext>
            </a:extLst>
          </p:cNvPr>
          <p:cNvSpPr/>
          <p:nvPr/>
        </p:nvSpPr>
        <p:spPr>
          <a:xfrm>
            <a:off x="0" y="6689034"/>
            <a:ext cx="12192000" cy="168965"/>
          </a:xfrm>
          <a:prstGeom prst="rect">
            <a:avLst/>
          </a:prstGeom>
          <a:solidFill>
            <a:srgbClr val="FF000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847853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4B505DA-9D59-7D86-2111-35AB6D501CC3}"/>
              </a:ext>
            </a:extLst>
          </p:cNvPr>
          <p:cNvSpPr>
            <a:spLocks noGrp="1"/>
          </p:cNvSpPr>
          <p:nvPr>
            <p:ph type="subTitle" idx="1"/>
          </p:nvPr>
        </p:nvSpPr>
        <p:spPr>
          <a:xfrm>
            <a:off x="1524000" y="351943"/>
            <a:ext cx="9144000" cy="1655762"/>
          </a:xfrm>
        </p:spPr>
        <p:txBody>
          <a:bodyPr numCol="3">
            <a:noAutofit/>
          </a:bodyPr>
          <a:lstStyle/>
          <a:p>
            <a:r>
              <a:rPr lang="en-US" sz="1200" dirty="0">
                <a:latin typeface="LM Roman 12" panose="00000500000000000000" pitchFamily="50" charset="0"/>
              </a:rPr>
              <a:t>Albania</a:t>
            </a:r>
          </a:p>
          <a:p>
            <a:r>
              <a:rPr lang="en-US" sz="1200" dirty="0">
                <a:latin typeface="LM Roman 12" panose="00000500000000000000" pitchFamily="50" charset="0"/>
              </a:rPr>
              <a:t>Algeria</a:t>
            </a:r>
          </a:p>
          <a:p>
            <a:r>
              <a:rPr lang="en-US" sz="1200" dirty="0">
                <a:latin typeface="LM Roman 12" panose="00000500000000000000" pitchFamily="50" charset="0"/>
              </a:rPr>
              <a:t>Angola</a:t>
            </a:r>
          </a:p>
          <a:p>
            <a:r>
              <a:rPr lang="en-US" sz="1200" dirty="0">
                <a:latin typeface="LM Roman 12" panose="00000500000000000000" pitchFamily="50" charset="0"/>
              </a:rPr>
              <a:t>Argentina</a:t>
            </a:r>
          </a:p>
          <a:p>
            <a:r>
              <a:rPr lang="en-US" sz="1200" dirty="0">
                <a:latin typeface="LM Roman 12" panose="00000500000000000000" pitchFamily="50" charset="0"/>
              </a:rPr>
              <a:t>Armenia</a:t>
            </a:r>
          </a:p>
          <a:p>
            <a:r>
              <a:rPr lang="en-US" sz="1200" dirty="0">
                <a:latin typeface="LM Roman 12" panose="00000500000000000000" pitchFamily="50" charset="0"/>
              </a:rPr>
              <a:t>Azerbaijan</a:t>
            </a:r>
          </a:p>
          <a:p>
            <a:r>
              <a:rPr lang="en-US" sz="1200" dirty="0">
                <a:latin typeface="LM Roman 12" panose="00000500000000000000" pitchFamily="50" charset="0"/>
              </a:rPr>
              <a:t>Bahrain</a:t>
            </a:r>
          </a:p>
          <a:p>
            <a:r>
              <a:rPr lang="en-US" sz="1200" dirty="0">
                <a:latin typeface="LM Roman 12" panose="00000500000000000000" pitchFamily="50" charset="0"/>
              </a:rPr>
              <a:t>Belarus</a:t>
            </a:r>
          </a:p>
          <a:p>
            <a:r>
              <a:rPr lang="en-US" sz="1200" dirty="0">
                <a:latin typeface="LM Roman 12" panose="00000500000000000000" pitchFamily="50" charset="0"/>
              </a:rPr>
              <a:t>Bolivia</a:t>
            </a:r>
          </a:p>
          <a:p>
            <a:r>
              <a:rPr lang="en-US" sz="1200" dirty="0">
                <a:latin typeface="LM Roman 12" panose="00000500000000000000" pitchFamily="50" charset="0"/>
              </a:rPr>
              <a:t>Bosnia and Herzegovina</a:t>
            </a:r>
          </a:p>
          <a:p>
            <a:r>
              <a:rPr lang="en-US" sz="1200" dirty="0">
                <a:latin typeface="LM Roman 12" panose="00000500000000000000" pitchFamily="50" charset="0"/>
              </a:rPr>
              <a:t>Brazil</a:t>
            </a:r>
          </a:p>
          <a:p>
            <a:r>
              <a:rPr lang="en-US" sz="1200" dirty="0">
                <a:latin typeface="LM Roman 12" panose="00000500000000000000" pitchFamily="50" charset="0"/>
              </a:rPr>
              <a:t>Bulgaria</a:t>
            </a:r>
          </a:p>
          <a:p>
            <a:r>
              <a:rPr lang="en-US" sz="1200" dirty="0">
                <a:latin typeface="LM Roman 12" panose="00000500000000000000" pitchFamily="50" charset="0"/>
              </a:rPr>
              <a:t>Chile</a:t>
            </a:r>
          </a:p>
          <a:p>
            <a:r>
              <a:rPr lang="en-US" sz="1200" dirty="0">
                <a:latin typeface="LM Roman 12" panose="00000500000000000000" pitchFamily="50" charset="0"/>
              </a:rPr>
              <a:t>Colombia</a:t>
            </a:r>
          </a:p>
          <a:p>
            <a:r>
              <a:rPr lang="en-US" sz="1200" dirty="0">
                <a:latin typeface="LM Roman 12" panose="00000500000000000000" pitchFamily="50" charset="0"/>
              </a:rPr>
              <a:t>Costa Rica</a:t>
            </a:r>
          </a:p>
          <a:p>
            <a:r>
              <a:rPr lang="en-US" sz="1200" dirty="0">
                <a:latin typeface="LM Roman 12" panose="00000500000000000000" pitchFamily="50" charset="0"/>
              </a:rPr>
              <a:t>Croatia</a:t>
            </a:r>
          </a:p>
          <a:p>
            <a:r>
              <a:rPr lang="en-US" sz="1200" dirty="0">
                <a:latin typeface="LM Roman 12" panose="00000500000000000000" pitchFamily="50" charset="0"/>
              </a:rPr>
              <a:t>Dominican Republic</a:t>
            </a:r>
          </a:p>
          <a:p>
            <a:r>
              <a:rPr lang="en-US" sz="1200" dirty="0">
                <a:latin typeface="LM Roman 12" panose="00000500000000000000" pitchFamily="50" charset="0"/>
              </a:rPr>
              <a:t>Ecuador</a:t>
            </a:r>
          </a:p>
          <a:p>
            <a:r>
              <a:rPr lang="en-US" sz="1200" dirty="0">
                <a:latin typeface="LM Roman 12" panose="00000500000000000000" pitchFamily="50" charset="0"/>
              </a:rPr>
              <a:t>Egypt</a:t>
            </a:r>
          </a:p>
          <a:p>
            <a:r>
              <a:rPr lang="en-US" sz="1200" dirty="0">
                <a:latin typeface="LM Roman 12" panose="00000500000000000000" pitchFamily="50" charset="0"/>
              </a:rPr>
              <a:t>El Salvador</a:t>
            </a:r>
          </a:p>
          <a:p>
            <a:r>
              <a:rPr lang="en-US" sz="1200" dirty="0">
                <a:latin typeface="LM Roman 12" panose="00000500000000000000" pitchFamily="50" charset="0"/>
              </a:rPr>
              <a:t>Georgia</a:t>
            </a:r>
          </a:p>
          <a:p>
            <a:r>
              <a:rPr lang="en-US" sz="1200" dirty="0">
                <a:latin typeface="LM Roman 12" panose="00000500000000000000" pitchFamily="50" charset="0"/>
              </a:rPr>
              <a:t>Hungary</a:t>
            </a:r>
          </a:p>
          <a:p>
            <a:r>
              <a:rPr lang="en-US" sz="1200" dirty="0">
                <a:latin typeface="LM Roman 12" panose="00000500000000000000" pitchFamily="50" charset="0"/>
              </a:rPr>
              <a:t>India</a:t>
            </a:r>
          </a:p>
          <a:p>
            <a:r>
              <a:rPr lang="en-US" sz="1200" dirty="0">
                <a:latin typeface="LM Roman 12" panose="00000500000000000000" pitchFamily="50" charset="0"/>
              </a:rPr>
              <a:t>Indonesia</a:t>
            </a:r>
          </a:p>
          <a:p>
            <a:r>
              <a:rPr lang="en-US" sz="1200" dirty="0">
                <a:latin typeface="LM Roman 12" panose="00000500000000000000" pitchFamily="50" charset="0"/>
              </a:rPr>
              <a:t>Iran</a:t>
            </a:r>
          </a:p>
          <a:p>
            <a:r>
              <a:rPr lang="en-US" sz="1200" dirty="0">
                <a:latin typeface="LM Roman 12" panose="00000500000000000000" pitchFamily="50" charset="0"/>
              </a:rPr>
              <a:t>Jamaica</a:t>
            </a:r>
          </a:p>
          <a:p>
            <a:r>
              <a:rPr lang="en-US" sz="1200" dirty="0">
                <a:latin typeface="LM Roman 12" panose="00000500000000000000" pitchFamily="50" charset="0"/>
              </a:rPr>
              <a:t>Jordan</a:t>
            </a:r>
          </a:p>
          <a:p>
            <a:r>
              <a:rPr lang="en-US" sz="1200" dirty="0">
                <a:latin typeface="LM Roman 12" panose="00000500000000000000" pitchFamily="50" charset="0"/>
              </a:rPr>
              <a:t>Kazakhstan</a:t>
            </a:r>
          </a:p>
          <a:p>
            <a:r>
              <a:rPr lang="en-US" sz="1200" dirty="0">
                <a:latin typeface="LM Roman 12" panose="00000500000000000000" pitchFamily="50" charset="0"/>
              </a:rPr>
              <a:t>Kuwait</a:t>
            </a:r>
          </a:p>
          <a:p>
            <a:r>
              <a:rPr lang="en-US" sz="1200" dirty="0">
                <a:latin typeface="LM Roman 12" panose="00000500000000000000" pitchFamily="50" charset="0"/>
              </a:rPr>
              <a:t>Lebanon</a:t>
            </a:r>
          </a:p>
          <a:p>
            <a:r>
              <a:rPr lang="en-US" sz="1200" dirty="0">
                <a:latin typeface="LM Roman 12" panose="00000500000000000000" pitchFamily="50" charset="0"/>
              </a:rPr>
              <a:t>Libya</a:t>
            </a:r>
          </a:p>
          <a:p>
            <a:r>
              <a:rPr lang="en-US" sz="1200" dirty="0">
                <a:latin typeface="LM Roman 12" panose="00000500000000000000" pitchFamily="50" charset="0"/>
              </a:rPr>
              <a:t>Malaysia</a:t>
            </a:r>
          </a:p>
          <a:p>
            <a:r>
              <a:rPr lang="en-US" sz="1200" dirty="0">
                <a:latin typeface="LM Roman 12" panose="00000500000000000000" pitchFamily="50" charset="0"/>
              </a:rPr>
              <a:t>Mexico</a:t>
            </a:r>
          </a:p>
          <a:p>
            <a:r>
              <a:rPr lang="en-US" sz="1200" dirty="0">
                <a:latin typeface="LM Roman 12" panose="00000500000000000000" pitchFamily="50" charset="0"/>
              </a:rPr>
              <a:t>Mongolia</a:t>
            </a:r>
          </a:p>
          <a:p>
            <a:r>
              <a:rPr lang="en-US" sz="1200" dirty="0">
                <a:latin typeface="LM Roman 12" panose="00000500000000000000" pitchFamily="50" charset="0"/>
              </a:rPr>
              <a:t>Montenegro</a:t>
            </a:r>
          </a:p>
          <a:p>
            <a:r>
              <a:rPr lang="en-US" sz="1200" dirty="0">
                <a:latin typeface="LM Roman 12" panose="00000500000000000000" pitchFamily="50" charset="0"/>
              </a:rPr>
              <a:t>Morocco</a:t>
            </a:r>
          </a:p>
          <a:p>
            <a:r>
              <a:rPr lang="en-US" sz="1200" dirty="0">
                <a:latin typeface="LM Roman 12" panose="00000500000000000000" pitchFamily="50" charset="0"/>
              </a:rPr>
              <a:t>Namibia</a:t>
            </a:r>
          </a:p>
          <a:p>
            <a:r>
              <a:rPr lang="en-US" sz="1200" dirty="0">
                <a:latin typeface="LM Roman 12" panose="00000500000000000000" pitchFamily="50" charset="0"/>
              </a:rPr>
              <a:t>Nigeria</a:t>
            </a:r>
          </a:p>
          <a:p>
            <a:r>
              <a:rPr lang="en-US" sz="1200" dirty="0">
                <a:latin typeface="LM Roman 12" panose="00000500000000000000" pitchFamily="50" charset="0"/>
              </a:rPr>
              <a:t>North Macedonia</a:t>
            </a:r>
          </a:p>
          <a:p>
            <a:r>
              <a:rPr lang="en-US" sz="1200" dirty="0">
                <a:latin typeface="LM Roman 12" panose="00000500000000000000" pitchFamily="50" charset="0"/>
              </a:rPr>
              <a:t>Oman</a:t>
            </a:r>
          </a:p>
          <a:p>
            <a:r>
              <a:rPr lang="en-US" sz="1200" dirty="0">
                <a:latin typeface="LM Roman 12" panose="00000500000000000000" pitchFamily="50" charset="0"/>
              </a:rPr>
              <a:t>Pakistan</a:t>
            </a:r>
          </a:p>
          <a:p>
            <a:r>
              <a:rPr lang="en-US" sz="1200" dirty="0">
                <a:latin typeface="LM Roman 12" panose="00000500000000000000" pitchFamily="50" charset="0"/>
              </a:rPr>
              <a:t>Paraguay</a:t>
            </a:r>
          </a:p>
          <a:p>
            <a:r>
              <a:rPr lang="en-US" sz="1200" dirty="0">
                <a:latin typeface="LM Roman 12" panose="00000500000000000000" pitchFamily="50" charset="0"/>
              </a:rPr>
              <a:t>Peru</a:t>
            </a:r>
          </a:p>
          <a:p>
            <a:r>
              <a:rPr lang="en-US" sz="1200" dirty="0">
                <a:latin typeface="LM Roman 12" panose="00000500000000000000" pitchFamily="50" charset="0"/>
              </a:rPr>
              <a:t>Philippines</a:t>
            </a:r>
          </a:p>
          <a:p>
            <a:r>
              <a:rPr lang="en-US" sz="1200" dirty="0">
                <a:latin typeface="LM Roman 12" panose="00000500000000000000" pitchFamily="50" charset="0"/>
              </a:rPr>
              <a:t>Poland</a:t>
            </a:r>
          </a:p>
          <a:p>
            <a:r>
              <a:rPr lang="en-US" sz="1200" dirty="0">
                <a:latin typeface="LM Roman 12" panose="00000500000000000000" pitchFamily="50" charset="0"/>
              </a:rPr>
              <a:t>Qatar</a:t>
            </a:r>
          </a:p>
          <a:p>
            <a:r>
              <a:rPr lang="en-US" sz="1200" dirty="0">
                <a:latin typeface="LM Roman 12" panose="00000500000000000000" pitchFamily="50" charset="0"/>
              </a:rPr>
              <a:t>Romania</a:t>
            </a:r>
          </a:p>
          <a:p>
            <a:r>
              <a:rPr lang="en-US" sz="1200" dirty="0">
                <a:latin typeface="LM Roman 12" panose="00000500000000000000" pitchFamily="50" charset="0"/>
              </a:rPr>
              <a:t>Russia</a:t>
            </a:r>
          </a:p>
          <a:p>
            <a:r>
              <a:rPr lang="en-US" sz="1200" dirty="0">
                <a:latin typeface="LM Roman 12" panose="00000500000000000000" pitchFamily="50" charset="0"/>
              </a:rPr>
              <a:t>Saudi Arabia</a:t>
            </a:r>
          </a:p>
          <a:p>
            <a:r>
              <a:rPr lang="en-US" sz="1200" dirty="0">
                <a:latin typeface="LM Roman 12" panose="00000500000000000000" pitchFamily="50" charset="0"/>
              </a:rPr>
              <a:t>Serbia</a:t>
            </a:r>
          </a:p>
          <a:p>
            <a:r>
              <a:rPr lang="en-US" sz="1200" dirty="0">
                <a:latin typeface="LM Roman 12" panose="00000500000000000000" pitchFamily="50" charset="0"/>
              </a:rPr>
              <a:t>South Africa</a:t>
            </a:r>
          </a:p>
          <a:p>
            <a:r>
              <a:rPr lang="en-US" sz="1200" dirty="0">
                <a:latin typeface="LM Roman 12" panose="00000500000000000000" pitchFamily="50" charset="0"/>
              </a:rPr>
              <a:t>Sri Lanka</a:t>
            </a:r>
          </a:p>
          <a:p>
            <a:r>
              <a:rPr lang="en-US" sz="1200" dirty="0">
                <a:latin typeface="LM Roman 12" panose="00000500000000000000" pitchFamily="50" charset="0"/>
              </a:rPr>
              <a:t>Thailand</a:t>
            </a:r>
          </a:p>
          <a:p>
            <a:r>
              <a:rPr lang="en-US" sz="1200" dirty="0">
                <a:latin typeface="LM Roman 12" panose="00000500000000000000" pitchFamily="50" charset="0"/>
              </a:rPr>
              <a:t>Tunisia</a:t>
            </a:r>
          </a:p>
          <a:p>
            <a:r>
              <a:rPr lang="en-US" sz="1200" dirty="0">
                <a:latin typeface="LM Roman 12" panose="00000500000000000000" pitchFamily="50" charset="0"/>
              </a:rPr>
              <a:t>Turkey</a:t>
            </a:r>
          </a:p>
          <a:p>
            <a:r>
              <a:rPr lang="en-US" sz="1200" dirty="0">
                <a:latin typeface="LM Roman 12" panose="00000500000000000000" pitchFamily="50" charset="0"/>
              </a:rPr>
              <a:t>Turkmenistan</a:t>
            </a:r>
          </a:p>
          <a:p>
            <a:r>
              <a:rPr lang="en-US" sz="1200" dirty="0">
                <a:latin typeface="LM Roman 12" panose="00000500000000000000" pitchFamily="50" charset="0"/>
              </a:rPr>
              <a:t>Ukraine</a:t>
            </a:r>
          </a:p>
          <a:p>
            <a:r>
              <a:rPr lang="en-US" sz="1200" dirty="0">
                <a:latin typeface="LM Roman 12" panose="00000500000000000000" pitchFamily="50" charset="0"/>
              </a:rPr>
              <a:t>United Arab Emirates</a:t>
            </a:r>
          </a:p>
          <a:p>
            <a:r>
              <a:rPr lang="en-US" sz="1200" dirty="0">
                <a:latin typeface="LM Roman 12" panose="00000500000000000000" pitchFamily="50" charset="0"/>
              </a:rPr>
              <a:t>Uruguay</a:t>
            </a:r>
          </a:p>
          <a:p>
            <a:r>
              <a:rPr lang="en-US" sz="1200" dirty="0">
                <a:latin typeface="LM Roman 12" panose="00000500000000000000" pitchFamily="50" charset="0"/>
              </a:rPr>
              <a:t>Vietnam</a:t>
            </a:r>
          </a:p>
          <a:p>
            <a:endParaRPr lang="en-US" sz="1200" dirty="0">
              <a:latin typeface="LM Roman 12" panose="00000500000000000000" pitchFamily="50" charset="0"/>
            </a:endParaRPr>
          </a:p>
        </p:txBody>
      </p:sp>
      <p:sp>
        <p:nvSpPr>
          <p:cNvPr id="4" name="Rectangle 3">
            <a:extLst>
              <a:ext uri="{FF2B5EF4-FFF2-40B4-BE49-F238E27FC236}">
                <a16:creationId xmlns:a16="http://schemas.microsoft.com/office/drawing/2014/main" id="{544D3F65-B1FC-2DFA-14F9-3B160B657F63}"/>
              </a:ext>
            </a:extLst>
          </p:cNvPr>
          <p:cNvSpPr/>
          <p:nvPr/>
        </p:nvSpPr>
        <p:spPr>
          <a:xfrm>
            <a:off x="2594113" y="1242391"/>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64F84229-56FB-AA9C-D787-0BAD02B65224}"/>
              </a:ext>
            </a:extLst>
          </p:cNvPr>
          <p:cNvSpPr/>
          <p:nvPr/>
        </p:nvSpPr>
        <p:spPr>
          <a:xfrm>
            <a:off x="2607367" y="1532282"/>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8178269C-DE4D-60AC-05DA-7A8EE5BA050B}"/>
              </a:ext>
            </a:extLst>
          </p:cNvPr>
          <p:cNvSpPr/>
          <p:nvPr/>
        </p:nvSpPr>
        <p:spPr>
          <a:xfrm>
            <a:off x="2607367" y="1843708"/>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FEFEF9A-9101-E277-50C6-A191239C4627}"/>
              </a:ext>
            </a:extLst>
          </p:cNvPr>
          <p:cNvSpPr/>
          <p:nvPr/>
        </p:nvSpPr>
        <p:spPr>
          <a:xfrm>
            <a:off x="2607367" y="2093843"/>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055EADCF-A76F-2852-54E7-53C379B646EF}"/>
              </a:ext>
            </a:extLst>
          </p:cNvPr>
          <p:cNvSpPr/>
          <p:nvPr/>
        </p:nvSpPr>
        <p:spPr>
          <a:xfrm>
            <a:off x="2594112" y="2396225"/>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AB68435C-696A-65DF-6CFD-F446A9016D23}"/>
              </a:ext>
            </a:extLst>
          </p:cNvPr>
          <p:cNvSpPr/>
          <p:nvPr/>
        </p:nvSpPr>
        <p:spPr>
          <a:xfrm>
            <a:off x="2607367" y="2707785"/>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7B9D7619-DD14-C052-12F8-79FAB640F5D5}"/>
              </a:ext>
            </a:extLst>
          </p:cNvPr>
          <p:cNvSpPr/>
          <p:nvPr/>
        </p:nvSpPr>
        <p:spPr>
          <a:xfrm>
            <a:off x="2594111" y="3284883"/>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70ECF4A9-89C9-EA54-A7C6-DB482D6DC6DE}"/>
              </a:ext>
            </a:extLst>
          </p:cNvPr>
          <p:cNvSpPr/>
          <p:nvPr/>
        </p:nvSpPr>
        <p:spPr>
          <a:xfrm>
            <a:off x="2607367" y="3847969"/>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168F8877-B390-0168-861E-35D2662D7B98}"/>
              </a:ext>
            </a:extLst>
          </p:cNvPr>
          <p:cNvSpPr/>
          <p:nvPr/>
        </p:nvSpPr>
        <p:spPr>
          <a:xfrm>
            <a:off x="2594110" y="4431692"/>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8ED04F0F-5DDD-95BE-96E0-C81A09989B68}"/>
              </a:ext>
            </a:extLst>
          </p:cNvPr>
          <p:cNvSpPr/>
          <p:nvPr/>
        </p:nvSpPr>
        <p:spPr>
          <a:xfrm>
            <a:off x="2594109" y="6199732"/>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96998278-DFDE-432A-D8F6-6EA2ED742AAE}"/>
              </a:ext>
            </a:extLst>
          </p:cNvPr>
          <p:cNvSpPr/>
          <p:nvPr/>
        </p:nvSpPr>
        <p:spPr>
          <a:xfrm>
            <a:off x="5554317" y="643759"/>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1C50CB00-476C-85A3-C894-043A2471A488}"/>
              </a:ext>
            </a:extLst>
          </p:cNvPr>
          <p:cNvSpPr/>
          <p:nvPr/>
        </p:nvSpPr>
        <p:spPr>
          <a:xfrm>
            <a:off x="5562599" y="952319"/>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E713C6E4-D123-842F-07CE-BF1A479A1269}"/>
              </a:ext>
            </a:extLst>
          </p:cNvPr>
          <p:cNvSpPr/>
          <p:nvPr/>
        </p:nvSpPr>
        <p:spPr>
          <a:xfrm>
            <a:off x="5577510" y="3573117"/>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0A328D02-828C-067D-545A-5518D7C3D564}"/>
              </a:ext>
            </a:extLst>
          </p:cNvPr>
          <p:cNvSpPr/>
          <p:nvPr/>
        </p:nvSpPr>
        <p:spPr>
          <a:xfrm>
            <a:off x="5577510" y="3857908"/>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EA015156-4809-8033-4209-97D6F7EC4390}"/>
              </a:ext>
            </a:extLst>
          </p:cNvPr>
          <p:cNvSpPr/>
          <p:nvPr/>
        </p:nvSpPr>
        <p:spPr>
          <a:xfrm>
            <a:off x="5577510" y="4735996"/>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0774E7-11F2-F2FE-0982-3F3A71C43E76}"/>
              </a:ext>
            </a:extLst>
          </p:cNvPr>
          <p:cNvSpPr/>
          <p:nvPr/>
        </p:nvSpPr>
        <p:spPr>
          <a:xfrm>
            <a:off x="5577510" y="5019261"/>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6512E0C1-DDBB-8C7D-6F40-730BEFB4962F}"/>
              </a:ext>
            </a:extLst>
          </p:cNvPr>
          <p:cNvSpPr/>
          <p:nvPr/>
        </p:nvSpPr>
        <p:spPr>
          <a:xfrm>
            <a:off x="5577510" y="5614083"/>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15631DF-BC1C-BA58-43BF-43E34C012371}"/>
              </a:ext>
            </a:extLst>
          </p:cNvPr>
          <p:cNvSpPr/>
          <p:nvPr/>
        </p:nvSpPr>
        <p:spPr>
          <a:xfrm>
            <a:off x="5554316" y="5909888"/>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CFBDDB08-DDF4-43A4-ADFF-59BCB83C8712}"/>
              </a:ext>
            </a:extLst>
          </p:cNvPr>
          <p:cNvSpPr/>
          <p:nvPr/>
        </p:nvSpPr>
        <p:spPr>
          <a:xfrm>
            <a:off x="8532745" y="349880"/>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476AC799-9786-DEC2-2B1E-09FB5AC430A1}"/>
              </a:ext>
            </a:extLst>
          </p:cNvPr>
          <p:cNvSpPr/>
          <p:nvPr/>
        </p:nvSpPr>
        <p:spPr>
          <a:xfrm>
            <a:off x="8541026" y="643759"/>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131455D2-A8D6-D4CC-B7CF-66DEA7BDE518}"/>
              </a:ext>
            </a:extLst>
          </p:cNvPr>
          <p:cNvSpPr/>
          <p:nvPr/>
        </p:nvSpPr>
        <p:spPr>
          <a:xfrm>
            <a:off x="8541026" y="952319"/>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101DAA11-45C8-330F-969D-1E99494CF043}"/>
              </a:ext>
            </a:extLst>
          </p:cNvPr>
          <p:cNvSpPr/>
          <p:nvPr/>
        </p:nvSpPr>
        <p:spPr>
          <a:xfrm>
            <a:off x="8532745" y="1823830"/>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75880CEC-BBB8-FBAF-66D7-C95D41AE9043}"/>
              </a:ext>
            </a:extLst>
          </p:cNvPr>
          <p:cNvSpPr/>
          <p:nvPr/>
        </p:nvSpPr>
        <p:spPr>
          <a:xfrm>
            <a:off x="8541026" y="2695341"/>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A3C6D5EB-C1D2-7FF2-CD6A-CA55C336649C}"/>
              </a:ext>
            </a:extLst>
          </p:cNvPr>
          <p:cNvSpPr/>
          <p:nvPr/>
        </p:nvSpPr>
        <p:spPr>
          <a:xfrm>
            <a:off x="8524463" y="3265005"/>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E6B4617D-D189-AEE6-D1BF-D651289ABD64}"/>
              </a:ext>
            </a:extLst>
          </p:cNvPr>
          <p:cNvSpPr/>
          <p:nvPr/>
        </p:nvSpPr>
        <p:spPr>
          <a:xfrm>
            <a:off x="8541025" y="5022934"/>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5F2996B2-F9A4-082E-2141-28CF85CC9789}"/>
              </a:ext>
            </a:extLst>
          </p:cNvPr>
          <p:cNvSpPr/>
          <p:nvPr/>
        </p:nvSpPr>
        <p:spPr>
          <a:xfrm>
            <a:off x="0" y="6689034"/>
            <a:ext cx="12192000" cy="168965"/>
          </a:xfrm>
          <a:prstGeom prst="rect">
            <a:avLst/>
          </a:prstGeom>
          <a:solidFill>
            <a:srgbClr val="FF000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603260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4B505DA-9D59-7D86-2111-35AB6D501CC3}"/>
              </a:ext>
            </a:extLst>
          </p:cNvPr>
          <p:cNvSpPr>
            <a:spLocks noGrp="1"/>
          </p:cNvSpPr>
          <p:nvPr>
            <p:ph type="subTitle" idx="1"/>
          </p:nvPr>
        </p:nvSpPr>
        <p:spPr>
          <a:xfrm>
            <a:off x="1524000" y="351943"/>
            <a:ext cx="9144000" cy="1655762"/>
          </a:xfrm>
        </p:spPr>
        <p:txBody>
          <a:bodyPr numCol="3">
            <a:noAutofit/>
          </a:bodyPr>
          <a:lstStyle/>
          <a:p>
            <a:r>
              <a:rPr lang="en-US" sz="1200" dirty="0">
                <a:latin typeface="LM Roman 12" panose="00000500000000000000" pitchFamily="50" charset="0"/>
              </a:rPr>
              <a:t>Albania</a:t>
            </a:r>
          </a:p>
          <a:p>
            <a:r>
              <a:rPr lang="en-US" sz="1200" dirty="0">
                <a:latin typeface="LM Roman 12" panose="00000500000000000000" pitchFamily="50" charset="0"/>
              </a:rPr>
              <a:t>Algeria</a:t>
            </a:r>
          </a:p>
          <a:p>
            <a:r>
              <a:rPr lang="en-US" sz="1200" dirty="0">
                <a:latin typeface="LM Roman 12" panose="00000500000000000000" pitchFamily="50" charset="0"/>
              </a:rPr>
              <a:t>Angola</a:t>
            </a:r>
          </a:p>
          <a:p>
            <a:r>
              <a:rPr lang="en-US" sz="1200" dirty="0">
                <a:latin typeface="LM Roman 12" panose="00000500000000000000" pitchFamily="50" charset="0"/>
              </a:rPr>
              <a:t>Argentina</a:t>
            </a:r>
          </a:p>
          <a:p>
            <a:r>
              <a:rPr lang="en-US" sz="1200" dirty="0">
                <a:latin typeface="LM Roman 12" panose="00000500000000000000" pitchFamily="50" charset="0"/>
              </a:rPr>
              <a:t>Armenia</a:t>
            </a:r>
          </a:p>
          <a:p>
            <a:r>
              <a:rPr lang="en-US" sz="1200" dirty="0">
                <a:latin typeface="LM Roman 12" panose="00000500000000000000" pitchFamily="50" charset="0"/>
              </a:rPr>
              <a:t>Azerbaijan</a:t>
            </a:r>
          </a:p>
          <a:p>
            <a:r>
              <a:rPr lang="en-US" sz="1200" dirty="0">
                <a:latin typeface="LM Roman 12" panose="00000500000000000000" pitchFamily="50" charset="0"/>
              </a:rPr>
              <a:t>Bahrain</a:t>
            </a:r>
          </a:p>
          <a:p>
            <a:r>
              <a:rPr lang="en-US" sz="1200" dirty="0">
                <a:latin typeface="LM Roman 12" panose="00000500000000000000" pitchFamily="50" charset="0"/>
              </a:rPr>
              <a:t>Belarus</a:t>
            </a:r>
          </a:p>
          <a:p>
            <a:r>
              <a:rPr lang="en-US" sz="1200" dirty="0">
                <a:latin typeface="LM Roman 12" panose="00000500000000000000" pitchFamily="50" charset="0"/>
              </a:rPr>
              <a:t>Bolivia</a:t>
            </a:r>
          </a:p>
          <a:p>
            <a:r>
              <a:rPr lang="en-US" sz="1200" dirty="0">
                <a:latin typeface="LM Roman 12" panose="00000500000000000000" pitchFamily="50" charset="0"/>
              </a:rPr>
              <a:t>Bosnia and Herzegovina</a:t>
            </a:r>
          </a:p>
          <a:p>
            <a:r>
              <a:rPr lang="en-US" sz="1200" dirty="0">
                <a:latin typeface="LM Roman 12" panose="00000500000000000000" pitchFamily="50" charset="0"/>
              </a:rPr>
              <a:t>Brazil</a:t>
            </a:r>
          </a:p>
          <a:p>
            <a:r>
              <a:rPr lang="en-US" sz="1200" dirty="0">
                <a:latin typeface="LM Roman 12" panose="00000500000000000000" pitchFamily="50" charset="0"/>
              </a:rPr>
              <a:t>Bulgaria</a:t>
            </a:r>
          </a:p>
          <a:p>
            <a:r>
              <a:rPr lang="en-US" sz="1200" dirty="0">
                <a:latin typeface="LM Roman 12" panose="00000500000000000000" pitchFamily="50" charset="0"/>
              </a:rPr>
              <a:t>Chile</a:t>
            </a:r>
          </a:p>
          <a:p>
            <a:r>
              <a:rPr lang="en-US" sz="1200" dirty="0">
                <a:latin typeface="LM Roman 12" panose="00000500000000000000" pitchFamily="50" charset="0"/>
              </a:rPr>
              <a:t>Colombia</a:t>
            </a:r>
          </a:p>
          <a:p>
            <a:r>
              <a:rPr lang="en-US" sz="1200" dirty="0">
                <a:latin typeface="LM Roman 12" panose="00000500000000000000" pitchFamily="50" charset="0"/>
              </a:rPr>
              <a:t>Costa Rica</a:t>
            </a:r>
          </a:p>
          <a:p>
            <a:r>
              <a:rPr lang="en-US" sz="1200" dirty="0">
                <a:latin typeface="LM Roman 12" panose="00000500000000000000" pitchFamily="50" charset="0"/>
              </a:rPr>
              <a:t>Croatia</a:t>
            </a:r>
          </a:p>
          <a:p>
            <a:r>
              <a:rPr lang="en-US" sz="1200" dirty="0">
                <a:latin typeface="LM Roman 12" panose="00000500000000000000" pitchFamily="50" charset="0"/>
              </a:rPr>
              <a:t>Dominican Republic</a:t>
            </a:r>
          </a:p>
          <a:p>
            <a:r>
              <a:rPr lang="en-US" sz="1200" dirty="0">
                <a:latin typeface="LM Roman 12" panose="00000500000000000000" pitchFamily="50" charset="0"/>
              </a:rPr>
              <a:t>Ecuador</a:t>
            </a:r>
          </a:p>
          <a:p>
            <a:r>
              <a:rPr lang="en-US" sz="1200" dirty="0">
                <a:latin typeface="LM Roman 12" panose="00000500000000000000" pitchFamily="50" charset="0"/>
              </a:rPr>
              <a:t>Egypt</a:t>
            </a:r>
          </a:p>
          <a:p>
            <a:r>
              <a:rPr lang="en-US" sz="1200" dirty="0">
                <a:latin typeface="LM Roman 12" panose="00000500000000000000" pitchFamily="50" charset="0"/>
              </a:rPr>
              <a:t>El Salvador</a:t>
            </a:r>
          </a:p>
          <a:p>
            <a:r>
              <a:rPr lang="en-US" sz="1200" dirty="0">
                <a:latin typeface="LM Roman 12" panose="00000500000000000000" pitchFamily="50" charset="0"/>
              </a:rPr>
              <a:t>Georgia</a:t>
            </a:r>
          </a:p>
          <a:p>
            <a:r>
              <a:rPr lang="en-US" sz="1200" dirty="0">
                <a:latin typeface="LM Roman 12" panose="00000500000000000000" pitchFamily="50" charset="0"/>
              </a:rPr>
              <a:t>Hungary</a:t>
            </a:r>
          </a:p>
          <a:p>
            <a:r>
              <a:rPr lang="en-US" sz="1200" dirty="0">
                <a:latin typeface="LM Roman 12" panose="00000500000000000000" pitchFamily="50" charset="0"/>
              </a:rPr>
              <a:t>India</a:t>
            </a:r>
          </a:p>
          <a:p>
            <a:r>
              <a:rPr lang="en-US" sz="1200" dirty="0">
                <a:latin typeface="LM Roman 12" panose="00000500000000000000" pitchFamily="50" charset="0"/>
              </a:rPr>
              <a:t>Indonesia</a:t>
            </a:r>
          </a:p>
          <a:p>
            <a:r>
              <a:rPr lang="en-US" sz="1200" dirty="0">
                <a:latin typeface="LM Roman 12" panose="00000500000000000000" pitchFamily="50" charset="0"/>
              </a:rPr>
              <a:t>Iran</a:t>
            </a:r>
          </a:p>
          <a:p>
            <a:r>
              <a:rPr lang="en-US" sz="1200" dirty="0">
                <a:latin typeface="LM Roman 12" panose="00000500000000000000" pitchFamily="50" charset="0"/>
              </a:rPr>
              <a:t>Jamaica</a:t>
            </a:r>
          </a:p>
          <a:p>
            <a:r>
              <a:rPr lang="en-US" sz="1200" dirty="0">
                <a:latin typeface="LM Roman 12" panose="00000500000000000000" pitchFamily="50" charset="0"/>
              </a:rPr>
              <a:t>Jordan</a:t>
            </a:r>
          </a:p>
          <a:p>
            <a:r>
              <a:rPr lang="en-US" sz="1200" dirty="0">
                <a:latin typeface="LM Roman 12" panose="00000500000000000000" pitchFamily="50" charset="0"/>
              </a:rPr>
              <a:t>Kazakhstan</a:t>
            </a:r>
          </a:p>
          <a:p>
            <a:r>
              <a:rPr lang="en-US" sz="1200" dirty="0">
                <a:latin typeface="LM Roman 12" panose="00000500000000000000" pitchFamily="50" charset="0"/>
              </a:rPr>
              <a:t>Kuwait</a:t>
            </a:r>
          </a:p>
          <a:p>
            <a:r>
              <a:rPr lang="en-US" sz="1200" dirty="0">
                <a:latin typeface="LM Roman 12" panose="00000500000000000000" pitchFamily="50" charset="0"/>
              </a:rPr>
              <a:t>Lebanon</a:t>
            </a:r>
          </a:p>
          <a:p>
            <a:r>
              <a:rPr lang="en-US" sz="1200" dirty="0">
                <a:latin typeface="LM Roman 12" panose="00000500000000000000" pitchFamily="50" charset="0"/>
              </a:rPr>
              <a:t>Libya</a:t>
            </a:r>
          </a:p>
          <a:p>
            <a:r>
              <a:rPr lang="en-US" sz="1200" dirty="0">
                <a:latin typeface="LM Roman 12" panose="00000500000000000000" pitchFamily="50" charset="0"/>
              </a:rPr>
              <a:t>Malaysia</a:t>
            </a:r>
          </a:p>
          <a:p>
            <a:r>
              <a:rPr lang="en-US" sz="1200" dirty="0">
                <a:latin typeface="LM Roman 12" panose="00000500000000000000" pitchFamily="50" charset="0"/>
              </a:rPr>
              <a:t>Mexico</a:t>
            </a:r>
          </a:p>
          <a:p>
            <a:r>
              <a:rPr lang="en-US" sz="1200" dirty="0">
                <a:latin typeface="LM Roman 12" panose="00000500000000000000" pitchFamily="50" charset="0"/>
              </a:rPr>
              <a:t>Mongolia</a:t>
            </a:r>
          </a:p>
          <a:p>
            <a:r>
              <a:rPr lang="en-US" sz="1200" dirty="0">
                <a:latin typeface="LM Roman 12" panose="00000500000000000000" pitchFamily="50" charset="0"/>
              </a:rPr>
              <a:t>Montenegro</a:t>
            </a:r>
          </a:p>
          <a:p>
            <a:r>
              <a:rPr lang="en-US" sz="1200" dirty="0">
                <a:latin typeface="LM Roman 12" panose="00000500000000000000" pitchFamily="50" charset="0"/>
              </a:rPr>
              <a:t>Morocco</a:t>
            </a:r>
          </a:p>
          <a:p>
            <a:r>
              <a:rPr lang="en-US" sz="1200" dirty="0">
                <a:latin typeface="LM Roman 12" panose="00000500000000000000" pitchFamily="50" charset="0"/>
              </a:rPr>
              <a:t>Namibia</a:t>
            </a:r>
          </a:p>
          <a:p>
            <a:r>
              <a:rPr lang="en-US" sz="1200" dirty="0">
                <a:latin typeface="LM Roman 12" panose="00000500000000000000" pitchFamily="50" charset="0"/>
              </a:rPr>
              <a:t>Nigeria</a:t>
            </a:r>
          </a:p>
          <a:p>
            <a:r>
              <a:rPr lang="en-US" sz="1200" dirty="0">
                <a:latin typeface="LM Roman 12" panose="00000500000000000000" pitchFamily="50" charset="0"/>
              </a:rPr>
              <a:t>North Macedonia</a:t>
            </a:r>
          </a:p>
          <a:p>
            <a:r>
              <a:rPr lang="en-US" sz="1200" dirty="0">
                <a:latin typeface="LM Roman 12" panose="00000500000000000000" pitchFamily="50" charset="0"/>
              </a:rPr>
              <a:t>Oman</a:t>
            </a:r>
          </a:p>
          <a:p>
            <a:r>
              <a:rPr lang="en-US" sz="1200" dirty="0">
                <a:latin typeface="LM Roman 12" panose="00000500000000000000" pitchFamily="50" charset="0"/>
              </a:rPr>
              <a:t>Pakistan</a:t>
            </a:r>
          </a:p>
          <a:p>
            <a:r>
              <a:rPr lang="en-US" sz="1200" dirty="0">
                <a:latin typeface="LM Roman 12" panose="00000500000000000000" pitchFamily="50" charset="0"/>
              </a:rPr>
              <a:t>Paraguay</a:t>
            </a:r>
          </a:p>
          <a:p>
            <a:r>
              <a:rPr lang="en-US" sz="1200" dirty="0">
                <a:latin typeface="LM Roman 12" panose="00000500000000000000" pitchFamily="50" charset="0"/>
              </a:rPr>
              <a:t>Peru</a:t>
            </a:r>
          </a:p>
          <a:p>
            <a:r>
              <a:rPr lang="en-US" sz="1200" dirty="0">
                <a:latin typeface="LM Roman 12" panose="00000500000000000000" pitchFamily="50" charset="0"/>
              </a:rPr>
              <a:t>Philippines</a:t>
            </a:r>
          </a:p>
          <a:p>
            <a:r>
              <a:rPr lang="en-US" sz="1200" dirty="0">
                <a:latin typeface="LM Roman 12" panose="00000500000000000000" pitchFamily="50" charset="0"/>
              </a:rPr>
              <a:t>Poland</a:t>
            </a:r>
          </a:p>
          <a:p>
            <a:r>
              <a:rPr lang="en-US" sz="1200" dirty="0">
                <a:latin typeface="LM Roman 12" panose="00000500000000000000" pitchFamily="50" charset="0"/>
              </a:rPr>
              <a:t>Qatar</a:t>
            </a:r>
          </a:p>
          <a:p>
            <a:r>
              <a:rPr lang="en-US" sz="1200" dirty="0">
                <a:latin typeface="LM Roman 12" panose="00000500000000000000" pitchFamily="50" charset="0"/>
              </a:rPr>
              <a:t>Romania</a:t>
            </a:r>
          </a:p>
          <a:p>
            <a:r>
              <a:rPr lang="en-US" sz="1200" dirty="0">
                <a:latin typeface="LM Roman 12" panose="00000500000000000000" pitchFamily="50" charset="0"/>
              </a:rPr>
              <a:t>Russia</a:t>
            </a:r>
          </a:p>
          <a:p>
            <a:r>
              <a:rPr lang="en-US" sz="1200" dirty="0">
                <a:latin typeface="LM Roman 12" panose="00000500000000000000" pitchFamily="50" charset="0"/>
              </a:rPr>
              <a:t>Saudi Arabia</a:t>
            </a:r>
          </a:p>
          <a:p>
            <a:r>
              <a:rPr lang="en-US" sz="1200" dirty="0">
                <a:latin typeface="LM Roman 12" panose="00000500000000000000" pitchFamily="50" charset="0"/>
              </a:rPr>
              <a:t>Serbia</a:t>
            </a:r>
          </a:p>
          <a:p>
            <a:r>
              <a:rPr lang="en-US" sz="1200" dirty="0">
                <a:latin typeface="LM Roman 12" panose="00000500000000000000" pitchFamily="50" charset="0"/>
              </a:rPr>
              <a:t>South Africa</a:t>
            </a:r>
          </a:p>
          <a:p>
            <a:r>
              <a:rPr lang="en-US" sz="1200" dirty="0">
                <a:latin typeface="LM Roman 12" panose="00000500000000000000" pitchFamily="50" charset="0"/>
              </a:rPr>
              <a:t>Sri Lanka</a:t>
            </a:r>
          </a:p>
          <a:p>
            <a:r>
              <a:rPr lang="en-US" sz="1200" dirty="0">
                <a:latin typeface="LM Roman 12" panose="00000500000000000000" pitchFamily="50" charset="0"/>
              </a:rPr>
              <a:t>Thailand</a:t>
            </a:r>
          </a:p>
          <a:p>
            <a:r>
              <a:rPr lang="en-US" sz="1200" dirty="0">
                <a:latin typeface="LM Roman 12" panose="00000500000000000000" pitchFamily="50" charset="0"/>
              </a:rPr>
              <a:t>Tunisia</a:t>
            </a:r>
          </a:p>
          <a:p>
            <a:r>
              <a:rPr lang="en-US" sz="1200" dirty="0">
                <a:latin typeface="LM Roman 12" panose="00000500000000000000" pitchFamily="50" charset="0"/>
              </a:rPr>
              <a:t>Turkey</a:t>
            </a:r>
          </a:p>
          <a:p>
            <a:r>
              <a:rPr lang="en-US" sz="1200" dirty="0">
                <a:latin typeface="LM Roman 12" panose="00000500000000000000" pitchFamily="50" charset="0"/>
              </a:rPr>
              <a:t>Turkmenistan</a:t>
            </a:r>
          </a:p>
          <a:p>
            <a:r>
              <a:rPr lang="en-US" sz="1200" dirty="0">
                <a:latin typeface="LM Roman 12" panose="00000500000000000000" pitchFamily="50" charset="0"/>
              </a:rPr>
              <a:t>Ukraine</a:t>
            </a:r>
          </a:p>
          <a:p>
            <a:r>
              <a:rPr lang="en-US" sz="1200" dirty="0">
                <a:latin typeface="LM Roman 12" panose="00000500000000000000" pitchFamily="50" charset="0"/>
              </a:rPr>
              <a:t>United Arab Emirates</a:t>
            </a:r>
          </a:p>
          <a:p>
            <a:r>
              <a:rPr lang="en-US" sz="1200" dirty="0">
                <a:latin typeface="LM Roman 12" panose="00000500000000000000" pitchFamily="50" charset="0"/>
              </a:rPr>
              <a:t>Uruguay</a:t>
            </a:r>
          </a:p>
          <a:p>
            <a:r>
              <a:rPr lang="en-US" sz="1200" dirty="0">
                <a:latin typeface="LM Roman 12" panose="00000500000000000000" pitchFamily="50" charset="0"/>
              </a:rPr>
              <a:t>Vietnam</a:t>
            </a:r>
          </a:p>
          <a:p>
            <a:endParaRPr lang="en-US" sz="1200" dirty="0">
              <a:latin typeface="LM Roman 12" panose="00000500000000000000" pitchFamily="50" charset="0"/>
            </a:endParaRPr>
          </a:p>
        </p:txBody>
      </p:sp>
      <p:sp>
        <p:nvSpPr>
          <p:cNvPr id="4" name="Rectangle 3">
            <a:extLst>
              <a:ext uri="{FF2B5EF4-FFF2-40B4-BE49-F238E27FC236}">
                <a16:creationId xmlns:a16="http://schemas.microsoft.com/office/drawing/2014/main" id="{544D3F65-B1FC-2DFA-14F9-3B160B657F63}"/>
              </a:ext>
            </a:extLst>
          </p:cNvPr>
          <p:cNvSpPr/>
          <p:nvPr/>
        </p:nvSpPr>
        <p:spPr>
          <a:xfrm>
            <a:off x="2594113" y="1242391"/>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64F84229-56FB-AA9C-D787-0BAD02B65224}"/>
              </a:ext>
            </a:extLst>
          </p:cNvPr>
          <p:cNvSpPr/>
          <p:nvPr/>
        </p:nvSpPr>
        <p:spPr>
          <a:xfrm>
            <a:off x="2607367" y="1532282"/>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8178269C-DE4D-60AC-05DA-7A8EE5BA050B}"/>
              </a:ext>
            </a:extLst>
          </p:cNvPr>
          <p:cNvSpPr/>
          <p:nvPr/>
        </p:nvSpPr>
        <p:spPr>
          <a:xfrm>
            <a:off x="2607367" y="1843708"/>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FEFEF9A-9101-E277-50C6-A191239C4627}"/>
              </a:ext>
            </a:extLst>
          </p:cNvPr>
          <p:cNvSpPr/>
          <p:nvPr/>
        </p:nvSpPr>
        <p:spPr>
          <a:xfrm>
            <a:off x="2607367" y="2093843"/>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055EADCF-A76F-2852-54E7-53C379B646EF}"/>
              </a:ext>
            </a:extLst>
          </p:cNvPr>
          <p:cNvSpPr/>
          <p:nvPr/>
        </p:nvSpPr>
        <p:spPr>
          <a:xfrm>
            <a:off x="2594112" y="2396225"/>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AB68435C-696A-65DF-6CFD-F446A9016D23}"/>
              </a:ext>
            </a:extLst>
          </p:cNvPr>
          <p:cNvSpPr/>
          <p:nvPr/>
        </p:nvSpPr>
        <p:spPr>
          <a:xfrm>
            <a:off x="2607367" y="2707785"/>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7B9D7619-DD14-C052-12F8-79FAB640F5D5}"/>
              </a:ext>
            </a:extLst>
          </p:cNvPr>
          <p:cNvSpPr/>
          <p:nvPr/>
        </p:nvSpPr>
        <p:spPr>
          <a:xfrm>
            <a:off x="2594111" y="3284883"/>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70ECF4A9-89C9-EA54-A7C6-DB482D6DC6DE}"/>
              </a:ext>
            </a:extLst>
          </p:cNvPr>
          <p:cNvSpPr/>
          <p:nvPr/>
        </p:nvSpPr>
        <p:spPr>
          <a:xfrm>
            <a:off x="2607367" y="3847969"/>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168F8877-B390-0168-861E-35D2662D7B98}"/>
              </a:ext>
            </a:extLst>
          </p:cNvPr>
          <p:cNvSpPr/>
          <p:nvPr/>
        </p:nvSpPr>
        <p:spPr>
          <a:xfrm>
            <a:off x="2594110" y="4431692"/>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8ED04F0F-5DDD-95BE-96E0-C81A09989B68}"/>
              </a:ext>
            </a:extLst>
          </p:cNvPr>
          <p:cNvSpPr/>
          <p:nvPr/>
        </p:nvSpPr>
        <p:spPr>
          <a:xfrm>
            <a:off x="2594109" y="6199732"/>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96998278-DFDE-432A-D8F6-6EA2ED742AAE}"/>
              </a:ext>
            </a:extLst>
          </p:cNvPr>
          <p:cNvSpPr/>
          <p:nvPr/>
        </p:nvSpPr>
        <p:spPr>
          <a:xfrm>
            <a:off x="5554317" y="643759"/>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1C50CB00-476C-85A3-C894-043A2471A488}"/>
              </a:ext>
            </a:extLst>
          </p:cNvPr>
          <p:cNvSpPr/>
          <p:nvPr/>
        </p:nvSpPr>
        <p:spPr>
          <a:xfrm>
            <a:off x="5562599" y="952319"/>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E713C6E4-D123-842F-07CE-BF1A479A1269}"/>
              </a:ext>
            </a:extLst>
          </p:cNvPr>
          <p:cNvSpPr/>
          <p:nvPr/>
        </p:nvSpPr>
        <p:spPr>
          <a:xfrm>
            <a:off x="5577510" y="3573117"/>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0A328D02-828C-067D-545A-5518D7C3D564}"/>
              </a:ext>
            </a:extLst>
          </p:cNvPr>
          <p:cNvSpPr/>
          <p:nvPr/>
        </p:nvSpPr>
        <p:spPr>
          <a:xfrm>
            <a:off x="5577510" y="3857908"/>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EA015156-4809-8033-4209-97D6F7EC4390}"/>
              </a:ext>
            </a:extLst>
          </p:cNvPr>
          <p:cNvSpPr/>
          <p:nvPr/>
        </p:nvSpPr>
        <p:spPr>
          <a:xfrm>
            <a:off x="5577510" y="4735996"/>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0774E7-11F2-F2FE-0982-3F3A71C43E76}"/>
              </a:ext>
            </a:extLst>
          </p:cNvPr>
          <p:cNvSpPr/>
          <p:nvPr/>
        </p:nvSpPr>
        <p:spPr>
          <a:xfrm>
            <a:off x="5577510" y="5019261"/>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6512E0C1-DDBB-8C7D-6F40-730BEFB4962F}"/>
              </a:ext>
            </a:extLst>
          </p:cNvPr>
          <p:cNvSpPr/>
          <p:nvPr/>
        </p:nvSpPr>
        <p:spPr>
          <a:xfrm>
            <a:off x="5577510" y="5614083"/>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15631DF-BC1C-BA58-43BF-43E34C012371}"/>
              </a:ext>
            </a:extLst>
          </p:cNvPr>
          <p:cNvSpPr/>
          <p:nvPr/>
        </p:nvSpPr>
        <p:spPr>
          <a:xfrm>
            <a:off x="5562599" y="5901938"/>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CFBDDB08-DDF4-43A4-ADFF-59BCB83C8712}"/>
              </a:ext>
            </a:extLst>
          </p:cNvPr>
          <p:cNvSpPr/>
          <p:nvPr/>
        </p:nvSpPr>
        <p:spPr>
          <a:xfrm>
            <a:off x="8532745" y="349880"/>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476AC799-9786-DEC2-2B1E-09FB5AC430A1}"/>
              </a:ext>
            </a:extLst>
          </p:cNvPr>
          <p:cNvSpPr/>
          <p:nvPr/>
        </p:nvSpPr>
        <p:spPr>
          <a:xfrm>
            <a:off x="8541026" y="643759"/>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131455D2-A8D6-D4CC-B7CF-66DEA7BDE518}"/>
              </a:ext>
            </a:extLst>
          </p:cNvPr>
          <p:cNvSpPr/>
          <p:nvPr/>
        </p:nvSpPr>
        <p:spPr>
          <a:xfrm>
            <a:off x="8541026" y="952319"/>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101DAA11-45C8-330F-969D-1E99494CF043}"/>
              </a:ext>
            </a:extLst>
          </p:cNvPr>
          <p:cNvSpPr/>
          <p:nvPr/>
        </p:nvSpPr>
        <p:spPr>
          <a:xfrm>
            <a:off x="8532745" y="1823830"/>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75880CEC-BBB8-FBAF-66D7-C95D41AE9043}"/>
              </a:ext>
            </a:extLst>
          </p:cNvPr>
          <p:cNvSpPr/>
          <p:nvPr/>
        </p:nvSpPr>
        <p:spPr>
          <a:xfrm>
            <a:off x="8541026" y="2695341"/>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A3C6D5EB-C1D2-7FF2-CD6A-CA55C336649C}"/>
              </a:ext>
            </a:extLst>
          </p:cNvPr>
          <p:cNvSpPr/>
          <p:nvPr/>
        </p:nvSpPr>
        <p:spPr>
          <a:xfrm>
            <a:off x="8524463" y="3265005"/>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E6B4617D-D189-AEE6-D1BF-D651289ABD64}"/>
              </a:ext>
            </a:extLst>
          </p:cNvPr>
          <p:cNvSpPr/>
          <p:nvPr/>
        </p:nvSpPr>
        <p:spPr>
          <a:xfrm>
            <a:off x="8541025" y="5022934"/>
            <a:ext cx="1083365" cy="228600"/>
          </a:xfrm>
          <a:prstGeom prst="rect">
            <a:avLst/>
          </a:prstGeom>
          <a:solidFill>
            <a:srgbClr val="FFC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338C1F5F-EF03-F167-8D14-BA0FB5D92ABE}"/>
              </a:ext>
            </a:extLst>
          </p:cNvPr>
          <p:cNvSpPr/>
          <p:nvPr/>
        </p:nvSpPr>
        <p:spPr>
          <a:xfrm>
            <a:off x="2355570" y="5028076"/>
            <a:ext cx="1530630" cy="219785"/>
          </a:xfrm>
          <a:prstGeom prst="rect">
            <a:avLst/>
          </a:prstGeom>
          <a:solidFill>
            <a:srgbClr val="5A8EA6">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522B6268-4009-3BB3-3BCF-159A8D4AE3CA}"/>
              </a:ext>
            </a:extLst>
          </p:cNvPr>
          <p:cNvSpPr/>
          <p:nvPr/>
        </p:nvSpPr>
        <p:spPr>
          <a:xfrm>
            <a:off x="8547653" y="3861401"/>
            <a:ext cx="1083365" cy="228600"/>
          </a:xfrm>
          <a:prstGeom prst="rect">
            <a:avLst/>
          </a:prstGeom>
          <a:solidFill>
            <a:srgbClr val="5A8EA6">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FFA671BC-5BF5-0129-B7F0-94E0580196F1}"/>
              </a:ext>
            </a:extLst>
          </p:cNvPr>
          <p:cNvSpPr/>
          <p:nvPr/>
        </p:nvSpPr>
        <p:spPr>
          <a:xfrm>
            <a:off x="5562599" y="2113721"/>
            <a:ext cx="1083365" cy="228600"/>
          </a:xfrm>
          <a:prstGeom prst="rect">
            <a:avLst/>
          </a:prstGeom>
          <a:solidFill>
            <a:srgbClr val="5A8EA6">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A4F881D7-FA5D-0B4B-A59F-28F069006519}"/>
              </a:ext>
            </a:extLst>
          </p:cNvPr>
          <p:cNvSpPr/>
          <p:nvPr/>
        </p:nvSpPr>
        <p:spPr>
          <a:xfrm>
            <a:off x="2607367" y="4139249"/>
            <a:ext cx="1083365" cy="228600"/>
          </a:xfrm>
          <a:prstGeom prst="rect">
            <a:avLst/>
          </a:prstGeom>
          <a:solidFill>
            <a:srgbClr val="5A8EA6">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05EF95B2-9AF6-1678-5138-06B2210D45EA}"/>
              </a:ext>
            </a:extLst>
          </p:cNvPr>
          <p:cNvSpPr/>
          <p:nvPr/>
        </p:nvSpPr>
        <p:spPr>
          <a:xfrm>
            <a:off x="5577510" y="6211589"/>
            <a:ext cx="1083365" cy="228600"/>
          </a:xfrm>
          <a:prstGeom prst="rect">
            <a:avLst/>
          </a:prstGeom>
          <a:solidFill>
            <a:srgbClr val="5A8EA6">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C65BEA9C-5020-5C8B-1579-DFD80CBB1440}"/>
              </a:ext>
            </a:extLst>
          </p:cNvPr>
          <p:cNvSpPr/>
          <p:nvPr/>
        </p:nvSpPr>
        <p:spPr>
          <a:xfrm>
            <a:off x="2607367" y="5605174"/>
            <a:ext cx="1083365" cy="228600"/>
          </a:xfrm>
          <a:prstGeom prst="rect">
            <a:avLst/>
          </a:prstGeom>
          <a:solidFill>
            <a:srgbClr val="5A8EA6">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a:extLst>
              <a:ext uri="{FF2B5EF4-FFF2-40B4-BE49-F238E27FC236}">
                <a16:creationId xmlns:a16="http://schemas.microsoft.com/office/drawing/2014/main" id="{01CA3E0C-FB3B-DD53-DF16-3FEA368EE400}"/>
              </a:ext>
            </a:extLst>
          </p:cNvPr>
          <p:cNvSpPr/>
          <p:nvPr/>
        </p:nvSpPr>
        <p:spPr>
          <a:xfrm>
            <a:off x="0" y="6689034"/>
            <a:ext cx="12192000" cy="168965"/>
          </a:xfrm>
          <a:prstGeom prst="rect">
            <a:avLst/>
          </a:prstGeom>
          <a:solidFill>
            <a:srgbClr val="FF000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583817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57BAE-F5DB-8666-A0FE-9E491139114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5265E31-3221-565F-7763-1F0530C0C3CF}"/>
              </a:ext>
            </a:extLst>
          </p:cNvPr>
          <p:cNvSpPr>
            <a:spLocks noGrp="1"/>
          </p:cNvSpPr>
          <p:nvPr>
            <p:ph idx="1"/>
          </p:nvPr>
        </p:nvSpPr>
        <p:spPr/>
        <p:txBody>
          <a:bodyPr/>
          <a:lstStyle/>
          <a:p>
            <a:endParaRPr lang="en-US"/>
          </a:p>
        </p:txBody>
      </p:sp>
      <p:sp>
        <p:nvSpPr>
          <p:cNvPr id="7" name="Rectangle 6">
            <a:extLst>
              <a:ext uri="{FF2B5EF4-FFF2-40B4-BE49-F238E27FC236}">
                <a16:creationId xmlns:a16="http://schemas.microsoft.com/office/drawing/2014/main" id="{280CE468-B30D-33EA-FB27-5411A5595411}"/>
              </a:ext>
            </a:extLst>
          </p:cNvPr>
          <p:cNvSpPr/>
          <p:nvPr/>
        </p:nvSpPr>
        <p:spPr>
          <a:xfrm>
            <a:off x="4784033" y="-394252"/>
            <a:ext cx="3067879" cy="7222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3808421C-36D0-CD15-DCC8-EAA8FD75290D}"/>
              </a:ext>
            </a:extLst>
          </p:cNvPr>
          <p:cNvPicPr>
            <a:picLocks noChangeAspect="1"/>
          </p:cNvPicPr>
          <p:nvPr/>
        </p:nvPicPr>
        <p:blipFill>
          <a:blip r:embed="rId2"/>
          <a:stretch>
            <a:fillRect/>
          </a:stretch>
        </p:blipFill>
        <p:spPr>
          <a:xfrm>
            <a:off x="0" y="282573"/>
            <a:ext cx="12192000" cy="6292853"/>
          </a:xfrm>
          <a:prstGeom prst="rect">
            <a:avLst/>
          </a:prstGeom>
        </p:spPr>
      </p:pic>
      <p:sp>
        <p:nvSpPr>
          <p:cNvPr id="6" name="Rectangle 5">
            <a:extLst>
              <a:ext uri="{FF2B5EF4-FFF2-40B4-BE49-F238E27FC236}">
                <a16:creationId xmlns:a16="http://schemas.microsoft.com/office/drawing/2014/main" id="{F7267023-603E-F24A-F515-BF8BD1B7CD01}"/>
              </a:ext>
            </a:extLst>
          </p:cNvPr>
          <p:cNvSpPr/>
          <p:nvPr/>
        </p:nvSpPr>
        <p:spPr>
          <a:xfrm>
            <a:off x="-347870" y="2852530"/>
            <a:ext cx="1739348" cy="2723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FB12A7F2-F8B1-519F-774B-B52061AD6295}"/>
              </a:ext>
            </a:extLst>
          </p:cNvPr>
          <p:cNvSpPr/>
          <p:nvPr/>
        </p:nvSpPr>
        <p:spPr>
          <a:xfrm>
            <a:off x="0" y="6689034"/>
            <a:ext cx="12192000" cy="168965"/>
          </a:xfrm>
          <a:prstGeom prst="rect">
            <a:avLst/>
          </a:prstGeom>
          <a:solidFill>
            <a:srgbClr val="FF000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511346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4B505DA-9D59-7D86-2111-35AB6D501CC3}"/>
              </a:ext>
            </a:extLst>
          </p:cNvPr>
          <p:cNvSpPr>
            <a:spLocks noGrp="1"/>
          </p:cNvSpPr>
          <p:nvPr>
            <p:ph type="subTitle" idx="1"/>
          </p:nvPr>
        </p:nvSpPr>
        <p:spPr>
          <a:xfrm>
            <a:off x="1350772" y="1089260"/>
            <a:ext cx="9548192" cy="4350491"/>
          </a:xfrm>
        </p:spPr>
        <p:txBody>
          <a:bodyPr>
            <a:normAutofit lnSpcReduction="10000"/>
          </a:bodyPr>
          <a:lstStyle/>
          <a:p>
            <a:pPr marL="457200" indent="-457200" algn="l">
              <a:buFont typeface="Arial" panose="020B0604020202020204" pitchFamily="34" charset="0"/>
              <a:buChar char="•"/>
            </a:pPr>
            <a:r>
              <a:rPr lang="en-US" sz="2800" dirty="0">
                <a:latin typeface="LM Roman 12" panose="00000500000000000000" pitchFamily="50" charset="0"/>
              </a:rPr>
              <a:t>Would an unanticipated increase in the US rate be contractionary or expansionary for your economy? Why?</a:t>
            </a:r>
          </a:p>
          <a:p>
            <a:pPr algn="l"/>
            <a:endParaRPr lang="en-US" sz="2800" dirty="0">
              <a:latin typeface="LM Roman 12" panose="00000500000000000000" pitchFamily="50" charset="0"/>
            </a:endParaRPr>
          </a:p>
          <a:p>
            <a:pPr marL="457200" indent="-457200" algn="l">
              <a:buFont typeface="Arial" panose="020B0604020202020204" pitchFamily="34" charset="0"/>
              <a:buChar char="•"/>
            </a:pPr>
            <a:r>
              <a:rPr lang="en-US" sz="2800" dirty="0">
                <a:latin typeface="LM Roman 12" panose="00000500000000000000" pitchFamily="50" charset="0"/>
              </a:rPr>
              <a:t>How would you have reacted to an unexpected increase of 50bp in the US rate? Why?</a:t>
            </a:r>
          </a:p>
          <a:p>
            <a:pPr algn="l"/>
            <a:endParaRPr lang="en-US" sz="2800" dirty="0">
              <a:latin typeface="LM Roman 12" panose="00000500000000000000" pitchFamily="50" charset="0"/>
            </a:endParaRPr>
          </a:p>
          <a:p>
            <a:pPr marL="457200" indent="-457200" algn="l">
              <a:buFont typeface="Arial" panose="020B0604020202020204" pitchFamily="34" charset="0"/>
              <a:buChar char="•"/>
            </a:pPr>
            <a:r>
              <a:rPr lang="en-US" sz="2800" dirty="0">
                <a:latin typeface="LM Roman 12" panose="00000500000000000000" pitchFamily="50" charset="0"/>
              </a:rPr>
              <a:t>What are the main channels through which a change in US rates affects your country’s economy?</a:t>
            </a:r>
          </a:p>
          <a:p>
            <a:pPr marL="457200" indent="-457200" algn="l">
              <a:buFont typeface="Arial" panose="020B0604020202020204" pitchFamily="34" charset="0"/>
              <a:buChar char="•"/>
            </a:pPr>
            <a:endParaRPr lang="en-US" sz="2800" dirty="0">
              <a:latin typeface="LM Roman 12" panose="00000500000000000000" pitchFamily="50" charset="0"/>
            </a:endParaRPr>
          </a:p>
          <a:p>
            <a:pPr algn="l"/>
            <a:r>
              <a:rPr lang="en-US" sz="2800" dirty="0">
                <a:latin typeface="LM Roman 12" panose="00000500000000000000" pitchFamily="50" charset="0"/>
              </a:rPr>
              <a:t>… etc.</a:t>
            </a:r>
          </a:p>
          <a:p>
            <a:pPr algn="l"/>
            <a:endParaRPr lang="en-US" sz="2800" dirty="0">
              <a:latin typeface="LM Roman 12" panose="00000500000000000000" pitchFamily="50" charset="0"/>
            </a:endParaRPr>
          </a:p>
        </p:txBody>
      </p:sp>
    </p:spTree>
    <p:extLst>
      <p:ext uri="{BB962C8B-B14F-4D97-AF65-F5344CB8AC3E}">
        <p14:creationId xmlns:p14="http://schemas.microsoft.com/office/powerpoint/2010/main" val="25151584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FF9878-697C-4E94-1778-A545B2795AF0}"/>
              </a:ext>
            </a:extLst>
          </p:cNvPr>
          <p:cNvSpPr>
            <a:spLocks noGrp="1"/>
          </p:cNvSpPr>
          <p:nvPr>
            <p:ph idx="1"/>
          </p:nvPr>
        </p:nvSpPr>
        <p:spPr>
          <a:xfrm>
            <a:off x="0" y="1825625"/>
            <a:ext cx="12192000" cy="4351338"/>
          </a:xfrm>
        </p:spPr>
        <p:txBody>
          <a:bodyPr>
            <a:normAutofit/>
          </a:bodyPr>
          <a:lstStyle/>
          <a:p>
            <a:pPr marL="0" indent="0" algn="ctr">
              <a:buNone/>
            </a:pPr>
            <a:r>
              <a:rPr lang="en-US" sz="3600" dirty="0">
                <a:latin typeface="LM Roman 12" panose="00000500000000000000" pitchFamily="50" charset="0"/>
              </a:rPr>
              <a:t>5 Unifying Themes</a:t>
            </a:r>
          </a:p>
        </p:txBody>
      </p:sp>
      <p:sp>
        <p:nvSpPr>
          <p:cNvPr id="4" name="Rectangle 3">
            <a:extLst>
              <a:ext uri="{FF2B5EF4-FFF2-40B4-BE49-F238E27FC236}">
                <a16:creationId xmlns:a16="http://schemas.microsoft.com/office/drawing/2014/main" id="{A40D1692-E2DB-6F0E-122F-7A3BFA208370}"/>
              </a:ext>
            </a:extLst>
          </p:cNvPr>
          <p:cNvSpPr/>
          <p:nvPr/>
        </p:nvSpPr>
        <p:spPr>
          <a:xfrm>
            <a:off x="0" y="6689034"/>
            <a:ext cx="12192000" cy="168965"/>
          </a:xfrm>
          <a:prstGeom prst="rect">
            <a:avLst/>
          </a:prstGeom>
          <a:solidFill>
            <a:srgbClr val="FF000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309725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4B505DA-9D59-7D86-2111-35AB6D501CC3}"/>
              </a:ext>
            </a:extLst>
          </p:cNvPr>
          <p:cNvSpPr>
            <a:spLocks noGrp="1"/>
          </p:cNvSpPr>
          <p:nvPr>
            <p:ph type="subTitle" idx="1"/>
          </p:nvPr>
        </p:nvSpPr>
        <p:spPr>
          <a:xfrm>
            <a:off x="1553817" y="780222"/>
            <a:ext cx="9548192" cy="3046343"/>
          </a:xfrm>
        </p:spPr>
        <p:txBody>
          <a:bodyPr>
            <a:normAutofit/>
          </a:bodyPr>
          <a:lstStyle/>
          <a:p>
            <a:pPr algn="l"/>
            <a:r>
              <a:rPr lang="en-US" sz="2800" dirty="0">
                <a:latin typeface="LM Roman 12" panose="00000500000000000000" pitchFamily="50" charset="0"/>
              </a:rPr>
              <a:t>Tighter US monetary policy is contractionary for EMs.</a:t>
            </a:r>
          </a:p>
          <a:p>
            <a:pPr algn="l"/>
            <a:endParaRPr lang="en-US" sz="2800" dirty="0">
              <a:latin typeface="LM Roman 12" panose="00000500000000000000" pitchFamily="50" charset="0"/>
            </a:endParaRPr>
          </a:p>
          <a:p>
            <a:pPr algn="l"/>
            <a:r>
              <a:rPr lang="en-US" sz="2800" dirty="0">
                <a:latin typeface="LM Roman 12" panose="00000500000000000000" pitchFamily="50" charset="0"/>
              </a:rPr>
              <a:t>When the US tightens, most EMs respond by raising rates.</a:t>
            </a:r>
          </a:p>
          <a:p>
            <a:pPr algn="l"/>
            <a:endParaRPr lang="en-US" sz="2800" dirty="0">
              <a:latin typeface="LM Roman 12" panose="00000500000000000000" pitchFamily="50" charset="0"/>
            </a:endParaRPr>
          </a:p>
          <a:p>
            <a:pPr algn="l"/>
            <a:r>
              <a:rPr lang="en-US" sz="2800" dirty="0">
                <a:latin typeface="LM Roman 12" panose="00000500000000000000" pitchFamily="50" charset="0"/>
              </a:rPr>
              <a:t>Why? Some tighten to prevent capital outflows, others to offset the inflation caused by currency depreciation.</a:t>
            </a:r>
          </a:p>
        </p:txBody>
      </p:sp>
      <p:sp>
        <p:nvSpPr>
          <p:cNvPr id="4" name="Subtitle 2">
            <a:extLst>
              <a:ext uri="{FF2B5EF4-FFF2-40B4-BE49-F238E27FC236}">
                <a16:creationId xmlns:a16="http://schemas.microsoft.com/office/drawing/2014/main" id="{30C66481-B008-22E7-2222-2277FDCE52B8}"/>
              </a:ext>
            </a:extLst>
          </p:cNvPr>
          <p:cNvSpPr txBox="1">
            <a:spLocks/>
          </p:cNvSpPr>
          <p:nvPr/>
        </p:nvSpPr>
        <p:spPr>
          <a:xfrm>
            <a:off x="1089991" y="780222"/>
            <a:ext cx="2587488" cy="499938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800" dirty="0">
                <a:latin typeface="LM Roman Demi 10" panose="00000700000000000000" pitchFamily="50" charset="0"/>
              </a:rPr>
              <a:t>1.</a:t>
            </a:r>
          </a:p>
          <a:p>
            <a:pPr algn="l"/>
            <a:endParaRPr lang="en-US" sz="2800" dirty="0">
              <a:latin typeface="LM Roman Demi 10" panose="00000700000000000000" pitchFamily="50" charset="0"/>
            </a:endParaRPr>
          </a:p>
          <a:p>
            <a:pPr algn="l"/>
            <a:r>
              <a:rPr lang="en-US" sz="2800" dirty="0">
                <a:latin typeface="LM Roman Demi 10" panose="00000700000000000000" pitchFamily="50" charset="0"/>
              </a:rPr>
              <a:t>2.</a:t>
            </a:r>
          </a:p>
          <a:p>
            <a:pPr algn="l"/>
            <a:endParaRPr lang="en-US" sz="2800" dirty="0">
              <a:latin typeface="LM Roman Demi 10" panose="00000700000000000000" pitchFamily="50" charset="0"/>
            </a:endParaRPr>
          </a:p>
          <a:p>
            <a:pPr algn="l"/>
            <a:r>
              <a:rPr lang="en-US" sz="2800" dirty="0">
                <a:latin typeface="LM Roman Demi 10" panose="00000700000000000000" pitchFamily="50" charset="0"/>
              </a:rPr>
              <a:t>3.</a:t>
            </a:r>
          </a:p>
          <a:p>
            <a:pPr algn="l"/>
            <a:endParaRPr lang="en-US" sz="3600" dirty="0">
              <a:latin typeface="LM Roman Demi 10" panose="00000700000000000000" pitchFamily="50" charset="0"/>
            </a:endParaRPr>
          </a:p>
          <a:p>
            <a:pPr algn="l"/>
            <a:r>
              <a:rPr lang="en-US" sz="2800" dirty="0">
                <a:latin typeface="LM Roman Demi 10" panose="00000700000000000000" pitchFamily="50" charset="0"/>
              </a:rPr>
              <a:t>4.</a:t>
            </a:r>
          </a:p>
          <a:p>
            <a:pPr algn="l"/>
            <a:endParaRPr lang="en-US" sz="4400" dirty="0">
              <a:latin typeface="LM Roman Demi 10" panose="00000700000000000000" pitchFamily="50" charset="0"/>
            </a:endParaRPr>
          </a:p>
          <a:p>
            <a:pPr algn="l"/>
            <a:r>
              <a:rPr lang="en-US" sz="2800" dirty="0">
                <a:latin typeface="LM Roman Demi 10" panose="00000700000000000000" pitchFamily="50" charset="0"/>
              </a:rPr>
              <a:t>5.</a:t>
            </a:r>
          </a:p>
          <a:p>
            <a:pPr algn="l"/>
            <a:endParaRPr lang="en-US" sz="2800" dirty="0">
              <a:latin typeface="LM Roman 12" panose="00000500000000000000" pitchFamily="50" charset="0"/>
            </a:endParaRPr>
          </a:p>
        </p:txBody>
      </p:sp>
      <p:sp>
        <p:nvSpPr>
          <p:cNvPr id="5" name="Subtitle 2">
            <a:extLst>
              <a:ext uri="{FF2B5EF4-FFF2-40B4-BE49-F238E27FC236}">
                <a16:creationId xmlns:a16="http://schemas.microsoft.com/office/drawing/2014/main" id="{1038D145-072D-ABEA-AC39-9837008C9252}"/>
              </a:ext>
            </a:extLst>
          </p:cNvPr>
          <p:cNvSpPr txBox="1">
            <a:spLocks/>
          </p:cNvSpPr>
          <p:nvPr/>
        </p:nvSpPr>
        <p:spPr>
          <a:xfrm>
            <a:off x="1553817" y="3935895"/>
            <a:ext cx="9548192" cy="103367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800" dirty="0">
                <a:latin typeface="LM Roman 12" panose="00000500000000000000" pitchFamily="50" charset="0"/>
              </a:rPr>
              <a:t>Some countries with managed ERs prefer to use </a:t>
            </a:r>
            <a:br>
              <a:rPr lang="en-US" sz="2800" dirty="0">
                <a:latin typeface="LM Roman 12" panose="00000500000000000000" pitchFamily="50" charset="0"/>
              </a:rPr>
            </a:br>
            <a:r>
              <a:rPr lang="en-US" sz="2800" dirty="0">
                <a:latin typeface="LM Roman 12" panose="00000500000000000000" pitchFamily="50" charset="0"/>
              </a:rPr>
              <a:t>FX interventions rather than follow the Fed.</a:t>
            </a:r>
          </a:p>
        </p:txBody>
      </p:sp>
      <p:sp>
        <p:nvSpPr>
          <p:cNvPr id="6" name="Subtitle 2">
            <a:extLst>
              <a:ext uri="{FF2B5EF4-FFF2-40B4-BE49-F238E27FC236}">
                <a16:creationId xmlns:a16="http://schemas.microsoft.com/office/drawing/2014/main" id="{97A59320-1A55-162E-D272-95FE2B973672}"/>
              </a:ext>
            </a:extLst>
          </p:cNvPr>
          <p:cNvSpPr txBox="1">
            <a:spLocks/>
          </p:cNvSpPr>
          <p:nvPr/>
        </p:nvSpPr>
        <p:spPr>
          <a:xfrm>
            <a:off x="1553817" y="5180769"/>
            <a:ext cx="9548192" cy="103367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800" dirty="0">
                <a:latin typeface="LM Roman 12" panose="00000500000000000000" pitchFamily="50" charset="0"/>
              </a:rPr>
              <a:t>US monetary tightening has stronger effects than a monetary easing.</a:t>
            </a:r>
          </a:p>
        </p:txBody>
      </p:sp>
      <p:sp>
        <p:nvSpPr>
          <p:cNvPr id="7" name="Rectangle 6">
            <a:extLst>
              <a:ext uri="{FF2B5EF4-FFF2-40B4-BE49-F238E27FC236}">
                <a16:creationId xmlns:a16="http://schemas.microsoft.com/office/drawing/2014/main" id="{16A60EE0-89C2-C8AC-7DDE-F5DEC0960A1D}"/>
              </a:ext>
            </a:extLst>
          </p:cNvPr>
          <p:cNvSpPr/>
          <p:nvPr/>
        </p:nvSpPr>
        <p:spPr>
          <a:xfrm>
            <a:off x="0" y="6689034"/>
            <a:ext cx="12192000" cy="168965"/>
          </a:xfrm>
          <a:prstGeom prst="rect">
            <a:avLst/>
          </a:prstGeom>
          <a:solidFill>
            <a:srgbClr val="FF000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24689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40D1692-E2DB-6F0E-122F-7A3BFA208370}"/>
              </a:ext>
            </a:extLst>
          </p:cNvPr>
          <p:cNvSpPr/>
          <p:nvPr/>
        </p:nvSpPr>
        <p:spPr>
          <a:xfrm>
            <a:off x="0" y="6689034"/>
            <a:ext cx="12192000" cy="168965"/>
          </a:xfrm>
          <a:prstGeom prst="rect">
            <a:avLst/>
          </a:prstGeom>
          <a:solidFill>
            <a:srgbClr val="FF000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258C9980-BEA4-9FBC-4D7F-C6DF022AA500}"/>
              </a:ext>
            </a:extLst>
          </p:cNvPr>
          <p:cNvPicPr>
            <a:picLocks noChangeAspect="1"/>
          </p:cNvPicPr>
          <p:nvPr/>
        </p:nvPicPr>
        <p:blipFill>
          <a:blip r:embed="rId2"/>
          <a:stretch>
            <a:fillRect/>
          </a:stretch>
        </p:blipFill>
        <p:spPr>
          <a:xfrm>
            <a:off x="84886" y="1156210"/>
            <a:ext cx="12022228" cy="3591426"/>
          </a:xfrm>
          <a:prstGeom prst="rect">
            <a:avLst/>
          </a:prstGeom>
        </p:spPr>
      </p:pic>
    </p:spTree>
    <p:extLst>
      <p:ext uri="{BB962C8B-B14F-4D97-AF65-F5344CB8AC3E}">
        <p14:creationId xmlns:p14="http://schemas.microsoft.com/office/powerpoint/2010/main" val="28827553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FF9878-697C-4E94-1778-A545B2795AF0}"/>
              </a:ext>
            </a:extLst>
          </p:cNvPr>
          <p:cNvSpPr>
            <a:spLocks noGrp="1"/>
          </p:cNvSpPr>
          <p:nvPr>
            <p:ph idx="1"/>
          </p:nvPr>
        </p:nvSpPr>
        <p:spPr/>
        <p:txBody>
          <a:bodyPr>
            <a:normAutofit/>
          </a:bodyPr>
          <a:lstStyle/>
          <a:p>
            <a:pPr marL="0" indent="0" algn="ctr">
              <a:buNone/>
            </a:pPr>
            <a:r>
              <a:rPr lang="en-US" sz="3600" dirty="0">
                <a:latin typeface="LM Roman 12" panose="00000500000000000000" pitchFamily="50" charset="0"/>
              </a:rPr>
              <a:t>How do Central Banks respond</a:t>
            </a:r>
          </a:p>
          <a:p>
            <a:pPr marL="0" indent="0" algn="ctr">
              <a:buNone/>
            </a:pPr>
            <a:r>
              <a:rPr lang="en-US" sz="3600" dirty="0">
                <a:latin typeface="LM Roman 12" panose="00000500000000000000" pitchFamily="50" charset="0"/>
              </a:rPr>
              <a:t>to a change in US rates, </a:t>
            </a:r>
            <a:r>
              <a:rPr lang="en-US" sz="3600" i="1" dirty="0">
                <a:latin typeface="LM Roman 12" panose="00000500000000000000" pitchFamily="50" charset="0"/>
              </a:rPr>
              <a:t>and why</a:t>
            </a:r>
            <a:r>
              <a:rPr lang="en-US" sz="3600" dirty="0">
                <a:latin typeface="LM Roman 12" panose="00000500000000000000" pitchFamily="50" charset="0"/>
              </a:rPr>
              <a:t>?</a:t>
            </a:r>
          </a:p>
        </p:txBody>
      </p:sp>
    </p:spTree>
    <p:extLst>
      <p:ext uri="{BB962C8B-B14F-4D97-AF65-F5344CB8AC3E}">
        <p14:creationId xmlns:p14="http://schemas.microsoft.com/office/powerpoint/2010/main" val="35518548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11D95365-12E8-01E8-BF1F-F010B3E17CBB}"/>
              </a:ext>
            </a:extLst>
          </p:cNvPr>
          <p:cNvSpPr/>
          <p:nvPr/>
        </p:nvSpPr>
        <p:spPr>
          <a:xfrm>
            <a:off x="1341782" y="2509629"/>
            <a:ext cx="9631019" cy="9491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7D44654-6D7E-A571-B16D-78C658928EB8}"/>
              </a:ext>
            </a:extLst>
          </p:cNvPr>
          <p:cNvSpPr/>
          <p:nvPr/>
        </p:nvSpPr>
        <p:spPr>
          <a:xfrm>
            <a:off x="1341782" y="3717236"/>
            <a:ext cx="9631019" cy="16151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428BA43-5A27-B7B1-5F60-D92ACD16D314}"/>
              </a:ext>
            </a:extLst>
          </p:cNvPr>
          <p:cNvSpPr/>
          <p:nvPr/>
        </p:nvSpPr>
        <p:spPr>
          <a:xfrm>
            <a:off x="1341783" y="780223"/>
            <a:ext cx="9631019" cy="1475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04B505DA-9D59-7D86-2111-35AB6D501CC3}"/>
              </a:ext>
            </a:extLst>
          </p:cNvPr>
          <p:cNvSpPr>
            <a:spLocks noGrp="1"/>
          </p:cNvSpPr>
          <p:nvPr>
            <p:ph type="subTitle" idx="1"/>
          </p:nvPr>
        </p:nvSpPr>
        <p:spPr>
          <a:xfrm>
            <a:off x="1424610" y="780223"/>
            <a:ext cx="9548192" cy="1615108"/>
          </a:xfrm>
        </p:spPr>
        <p:txBody>
          <a:bodyPr>
            <a:normAutofit lnSpcReduction="10000"/>
          </a:bodyPr>
          <a:lstStyle/>
          <a:p>
            <a:pPr algn="l">
              <a:lnSpc>
                <a:spcPct val="100000"/>
              </a:lnSpc>
            </a:pPr>
            <a:r>
              <a:rPr lang="en-US" dirty="0">
                <a:latin typeface="LM Roman 10" panose="00000500000000000000" pitchFamily="50" charset="0"/>
              </a:rPr>
              <a:t>‘‘It is clearly contractionary. It will immediately depreciate our currency, almost on the moment it was announced (...), the depreciation will carry a widening of the interest rate curve’’</a:t>
            </a:r>
          </a:p>
          <a:p>
            <a:pPr algn="l">
              <a:lnSpc>
                <a:spcPct val="100000"/>
              </a:lnSpc>
            </a:pPr>
            <a:r>
              <a:rPr lang="en-US" sz="2000" dirty="0">
                <a:latin typeface="LM Roman 10" panose="00000500000000000000" pitchFamily="50" charset="0"/>
              </a:rPr>
              <a:t>– EMCB 1 (Floating).</a:t>
            </a:r>
            <a:endParaRPr lang="en-US" sz="2200" dirty="0">
              <a:latin typeface="LM Roman Demi 10" panose="00000700000000000000" pitchFamily="50" charset="0"/>
            </a:endParaRPr>
          </a:p>
        </p:txBody>
      </p:sp>
      <p:sp>
        <p:nvSpPr>
          <p:cNvPr id="7" name="Rectangle 6">
            <a:extLst>
              <a:ext uri="{FF2B5EF4-FFF2-40B4-BE49-F238E27FC236}">
                <a16:creationId xmlns:a16="http://schemas.microsoft.com/office/drawing/2014/main" id="{71713501-2F17-48E2-E37F-D37E5B2A12DD}"/>
              </a:ext>
            </a:extLst>
          </p:cNvPr>
          <p:cNvSpPr/>
          <p:nvPr/>
        </p:nvSpPr>
        <p:spPr>
          <a:xfrm>
            <a:off x="0" y="6689034"/>
            <a:ext cx="12192000" cy="168965"/>
          </a:xfrm>
          <a:prstGeom prst="rect">
            <a:avLst/>
          </a:prstGeom>
          <a:solidFill>
            <a:srgbClr val="FF000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ubtitle 2">
            <a:extLst>
              <a:ext uri="{FF2B5EF4-FFF2-40B4-BE49-F238E27FC236}">
                <a16:creationId xmlns:a16="http://schemas.microsoft.com/office/drawing/2014/main" id="{1FC1702E-B2A1-628F-15EA-B62D7CADFBFE}"/>
              </a:ext>
            </a:extLst>
          </p:cNvPr>
          <p:cNvSpPr txBox="1">
            <a:spLocks/>
          </p:cNvSpPr>
          <p:nvPr/>
        </p:nvSpPr>
        <p:spPr>
          <a:xfrm>
            <a:off x="1424610" y="3694871"/>
            <a:ext cx="9548192" cy="381911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dirty="0">
                <a:latin typeface="LM Roman 10" panose="00000500000000000000" pitchFamily="50" charset="0"/>
              </a:rPr>
              <a:t>‘‘The textbook approach is ‘let the local currency devalue and adjust the current account’. But in reality, for countries with a dollarized economy that’s a big problem. Because it increases the debt burden of households and firms. Banks get nervous’’ </a:t>
            </a:r>
            <a:r>
              <a:rPr lang="en-US" sz="2000" dirty="0">
                <a:latin typeface="LM Roman 10" panose="00000500000000000000" pitchFamily="50" charset="0"/>
              </a:rPr>
              <a:t>– EMCB 4 (Managed).</a:t>
            </a:r>
            <a:endParaRPr lang="en-US" dirty="0">
              <a:latin typeface="LM Roman Demi 10" panose="00000700000000000000" pitchFamily="50" charset="0"/>
            </a:endParaRPr>
          </a:p>
        </p:txBody>
      </p:sp>
      <p:sp>
        <p:nvSpPr>
          <p:cNvPr id="10" name="Subtitle 2">
            <a:extLst>
              <a:ext uri="{FF2B5EF4-FFF2-40B4-BE49-F238E27FC236}">
                <a16:creationId xmlns:a16="http://schemas.microsoft.com/office/drawing/2014/main" id="{A7ABD34C-C8AD-C870-6497-57C9C89E2ADA}"/>
              </a:ext>
            </a:extLst>
          </p:cNvPr>
          <p:cNvSpPr txBox="1">
            <a:spLocks/>
          </p:cNvSpPr>
          <p:nvPr/>
        </p:nvSpPr>
        <p:spPr>
          <a:xfrm>
            <a:off x="1424610" y="2531995"/>
            <a:ext cx="9548192" cy="16151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dirty="0">
                <a:latin typeface="LM Roman 10" panose="00000500000000000000" pitchFamily="50" charset="0"/>
              </a:rPr>
              <a:t>‘‘Contractionary. A wide interest differential leads me to think of capital outflows’’ </a:t>
            </a:r>
            <a:r>
              <a:rPr lang="en-US" sz="2000" dirty="0">
                <a:latin typeface="LM Roman 10" panose="00000500000000000000" pitchFamily="50" charset="0"/>
              </a:rPr>
              <a:t>– EMCB 2 (Floating).</a:t>
            </a:r>
            <a:endParaRPr lang="en-US" sz="2200" dirty="0">
              <a:latin typeface="LM Roman Demi 10" panose="00000700000000000000" pitchFamily="50" charset="0"/>
            </a:endParaRPr>
          </a:p>
        </p:txBody>
      </p:sp>
    </p:spTree>
    <p:extLst>
      <p:ext uri="{BB962C8B-B14F-4D97-AF65-F5344CB8AC3E}">
        <p14:creationId xmlns:p14="http://schemas.microsoft.com/office/powerpoint/2010/main" val="23999805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40D1692-E2DB-6F0E-122F-7A3BFA208370}"/>
              </a:ext>
            </a:extLst>
          </p:cNvPr>
          <p:cNvSpPr/>
          <p:nvPr/>
        </p:nvSpPr>
        <p:spPr>
          <a:xfrm>
            <a:off x="0" y="6689034"/>
            <a:ext cx="12192000" cy="168965"/>
          </a:xfrm>
          <a:prstGeom prst="rect">
            <a:avLst/>
          </a:prstGeom>
          <a:solidFill>
            <a:srgbClr val="FF000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046CBE1-6089-3FC1-DD42-E88C722D6F43}"/>
              </a:ext>
            </a:extLst>
          </p:cNvPr>
          <p:cNvPicPr>
            <a:picLocks noChangeAspect="1"/>
          </p:cNvPicPr>
          <p:nvPr/>
        </p:nvPicPr>
        <p:blipFill>
          <a:blip r:embed="rId2"/>
          <a:stretch>
            <a:fillRect/>
          </a:stretch>
        </p:blipFill>
        <p:spPr>
          <a:xfrm>
            <a:off x="0" y="1149791"/>
            <a:ext cx="12192000" cy="3683779"/>
          </a:xfrm>
          <a:prstGeom prst="rect">
            <a:avLst/>
          </a:prstGeom>
        </p:spPr>
      </p:pic>
    </p:spTree>
    <p:extLst>
      <p:ext uri="{BB962C8B-B14F-4D97-AF65-F5344CB8AC3E}">
        <p14:creationId xmlns:p14="http://schemas.microsoft.com/office/powerpoint/2010/main" val="35102769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4B505DA-9D59-7D86-2111-35AB6D501CC3}"/>
              </a:ext>
            </a:extLst>
          </p:cNvPr>
          <p:cNvSpPr>
            <a:spLocks noGrp="1"/>
          </p:cNvSpPr>
          <p:nvPr>
            <p:ph type="subTitle" idx="1"/>
          </p:nvPr>
        </p:nvSpPr>
        <p:spPr>
          <a:xfrm>
            <a:off x="1553817" y="780222"/>
            <a:ext cx="9548192" cy="3046343"/>
          </a:xfrm>
        </p:spPr>
        <p:txBody>
          <a:bodyPr>
            <a:normAutofit/>
          </a:bodyPr>
          <a:lstStyle/>
          <a:p>
            <a:pPr algn="l"/>
            <a:r>
              <a:rPr lang="en-US" sz="2800" dirty="0">
                <a:latin typeface="LM Roman 12" panose="00000500000000000000" pitchFamily="50" charset="0"/>
              </a:rPr>
              <a:t>Tighter US monetary policy is contractionary for EMs.</a:t>
            </a:r>
          </a:p>
          <a:p>
            <a:pPr algn="l"/>
            <a:endParaRPr lang="en-US" sz="2800" dirty="0">
              <a:latin typeface="LM Roman 12" panose="00000500000000000000" pitchFamily="50" charset="0"/>
            </a:endParaRPr>
          </a:p>
          <a:p>
            <a:pPr algn="l"/>
            <a:r>
              <a:rPr lang="en-US" sz="2800" dirty="0">
                <a:latin typeface="LM Roman 12" panose="00000500000000000000" pitchFamily="50" charset="0"/>
              </a:rPr>
              <a:t>When the US tightens, most EMs respond by raising rates.</a:t>
            </a:r>
          </a:p>
          <a:p>
            <a:pPr algn="l"/>
            <a:endParaRPr lang="en-US" sz="2800" dirty="0">
              <a:latin typeface="LM Roman 12" panose="00000500000000000000" pitchFamily="50" charset="0"/>
            </a:endParaRPr>
          </a:p>
          <a:p>
            <a:pPr algn="l"/>
            <a:r>
              <a:rPr lang="en-US" sz="2800" dirty="0">
                <a:highlight>
                  <a:srgbClr val="FFFF00"/>
                </a:highlight>
                <a:latin typeface="LM Roman 12" panose="00000500000000000000" pitchFamily="50" charset="0"/>
              </a:rPr>
              <a:t>Why? Some tighten to prevent capital outflows, others to offset the inflation caused by currency depreciation.</a:t>
            </a:r>
          </a:p>
        </p:txBody>
      </p:sp>
      <p:sp>
        <p:nvSpPr>
          <p:cNvPr id="4" name="Subtitle 2">
            <a:extLst>
              <a:ext uri="{FF2B5EF4-FFF2-40B4-BE49-F238E27FC236}">
                <a16:creationId xmlns:a16="http://schemas.microsoft.com/office/drawing/2014/main" id="{30C66481-B008-22E7-2222-2277FDCE52B8}"/>
              </a:ext>
            </a:extLst>
          </p:cNvPr>
          <p:cNvSpPr txBox="1">
            <a:spLocks/>
          </p:cNvSpPr>
          <p:nvPr/>
        </p:nvSpPr>
        <p:spPr>
          <a:xfrm>
            <a:off x="1089991" y="780222"/>
            <a:ext cx="2587488" cy="499938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800" dirty="0">
                <a:latin typeface="LM Roman Demi 10" panose="00000700000000000000" pitchFamily="50" charset="0"/>
              </a:rPr>
              <a:t>1.</a:t>
            </a:r>
          </a:p>
          <a:p>
            <a:pPr algn="l"/>
            <a:endParaRPr lang="en-US" sz="2800" dirty="0">
              <a:latin typeface="LM Roman Demi 10" panose="00000700000000000000" pitchFamily="50" charset="0"/>
            </a:endParaRPr>
          </a:p>
          <a:p>
            <a:pPr algn="l"/>
            <a:r>
              <a:rPr lang="en-US" sz="2800" dirty="0">
                <a:latin typeface="LM Roman Demi 10" panose="00000700000000000000" pitchFamily="50" charset="0"/>
              </a:rPr>
              <a:t>2.</a:t>
            </a:r>
          </a:p>
          <a:p>
            <a:pPr algn="l"/>
            <a:endParaRPr lang="en-US" sz="2800" dirty="0">
              <a:latin typeface="LM Roman Demi 10" panose="00000700000000000000" pitchFamily="50" charset="0"/>
            </a:endParaRPr>
          </a:p>
          <a:p>
            <a:pPr algn="l"/>
            <a:r>
              <a:rPr lang="en-US" sz="2800" dirty="0">
                <a:latin typeface="LM Roman Demi 10" panose="00000700000000000000" pitchFamily="50" charset="0"/>
              </a:rPr>
              <a:t>3.</a:t>
            </a:r>
          </a:p>
          <a:p>
            <a:pPr algn="l"/>
            <a:endParaRPr lang="en-US" sz="3600" dirty="0">
              <a:latin typeface="LM Roman Demi 10" panose="00000700000000000000" pitchFamily="50" charset="0"/>
            </a:endParaRPr>
          </a:p>
          <a:p>
            <a:pPr algn="l"/>
            <a:r>
              <a:rPr lang="en-US" sz="2800" dirty="0">
                <a:latin typeface="LM Roman Demi 10" panose="00000700000000000000" pitchFamily="50" charset="0"/>
              </a:rPr>
              <a:t>4.</a:t>
            </a:r>
          </a:p>
          <a:p>
            <a:pPr algn="l"/>
            <a:endParaRPr lang="en-US" sz="4400" dirty="0">
              <a:latin typeface="LM Roman Demi 10" panose="00000700000000000000" pitchFamily="50" charset="0"/>
            </a:endParaRPr>
          </a:p>
          <a:p>
            <a:pPr algn="l"/>
            <a:r>
              <a:rPr lang="en-US" sz="2800" dirty="0">
                <a:latin typeface="LM Roman Demi 10" panose="00000700000000000000" pitchFamily="50" charset="0"/>
              </a:rPr>
              <a:t>5.</a:t>
            </a:r>
          </a:p>
          <a:p>
            <a:pPr algn="l"/>
            <a:endParaRPr lang="en-US" sz="2800" dirty="0">
              <a:latin typeface="LM Roman 12" panose="00000500000000000000" pitchFamily="50" charset="0"/>
            </a:endParaRPr>
          </a:p>
        </p:txBody>
      </p:sp>
      <p:sp>
        <p:nvSpPr>
          <p:cNvPr id="5" name="Subtitle 2">
            <a:extLst>
              <a:ext uri="{FF2B5EF4-FFF2-40B4-BE49-F238E27FC236}">
                <a16:creationId xmlns:a16="http://schemas.microsoft.com/office/drawing/2014/main" id="{1038D145-072D-ABEA-AC39-9837008C9252}"/>
              </a:ext>
            </a:extLst>
          </p:cNvPr>
          <p:cNvSpPr txBox="1">
            <a:spLocks/>
          </p:cNvSpPr>
          <p:nvPr/>
        </p:nvSpPr>
        <p:spPr>
          <a:xfrm>
            <a:off x="1553817" y="3935895"/>
            <a:ext cx="9548192" cy="103367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800" dirty="0">
                <a:latin typeface="LM Roman 12" panose="00000500000000000000" pitchFamily="50" charset="0"/>
              </a:rPr>
              <a:t>Some countries with managed ERs prefer to use </a:t>
            </a:r>
            <a:br>
              <a:rPr lang="en-US" sz="2800" dirty="0">
                <a:latin typeface="LM Roman 12" panose="00000500000000000000" pitchFamily="50" charset="0"/>
              </a:rPr>
            </a:br>
            <a:r>
              <a:rPr lang="en-US" sz="2800" dirty="0">
                <a:latin typeface="LM Roman 12" panose="00000500000000000000" pitchFamily="50" charset="0"/>
              </a:rPr>
              <a:t>FX interventions rather than follow the Fed.</a:t>
            </a:r>
          </a:p>
        </p:txBody>
      </p:sp>
      <p:sp>
        <p:nvSpPr>
          <p:cNvPr id="6" name="Subtitle 2">
            <a:extLst>
              <a:ext uri="{FF2B5EF4-FFF2-40B4-BE49-F238E27FC236}">
                <a16:creationId xmlns:a16="http://schemas.microsoft.com/office/drawing/2014/main" id="{97A59320-1A55-162E-D272-95FE2B973672}"/>
              </a:ext>
            </a:extLst>
          </p:cNvPr>
          <p:cNvSpPr txBox="1">
            <a:spLocks/>
          </p:cNvSpPr>
          <p:nvPr/>
        </p:nvSpPr>
        <p:spPr>
          <a:xfrm>
            <a:off x="1553817" y="5180769"/>
            <a:ext cx="9548192" cy="103367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800" dirty="0">
                <a:latin typeface="LM Roman 12" panose="00000500000000000000" pitchFamily="50" charset="0"/>
              </a:rPr>
              <a:t>US monetary tightening has stronger effects than a monetary easing.</a:t>
            </a:r>
          </a:p>
        </p:txBody>
      </p:sp>
      <p:sp>
        <p:nvSpPr>
          <p:cNvPr id="7" name="Rectangle 6">
            <a:extLst>
              <a:ext uri="{FF2B5EF4-FFF2-40B4-BE49-F238E27FC236}">
                <a16:creationId xmlns:a16="http://schemas.microsoft.com/office/drawing/2014/main" id="{16A60EE0-89C2-C8AC-7DDE-F5DEC0960A1D}"/>
              </a:ext>
            </a:extLst>
          </p:cNvPr>
          <p:cNvSpPr/>
          <p:nvPr/>
        </p:nvSpPr>
        <p:spPr>
          <a:xfrm>
            <a:off x="0" y="6689034"/>
            <a:ext cx="12192000" cy="168965"/>
          </a:xfrm>
          <a:prstGeom prst="rect">
            <a:avLst/>
          </a:prstGeom>
          <a:solidFill>
            <a:srgbClr val="FF000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027625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58DDF30-F5B1-AA04-A624-5C3125F69C95}"/>
              </a:ext>
            </a:extLst>
          </p:cNvPr>
          <p:cNvSpPr/>
          <p:nvPr/>
        </p:nvSpPr>
        <p:spPr>
          <a:xfrm>
            <a:off x="1341782" y="4299916"/>
            <a:ext cx="9631019" cy="16151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7F9E12F-35F2-946F-7A44-7E0D2E67E26A}"/>
              </a:ext>
            </a:extLst>
          </p:cNvPr>
          <p:cNvSpPr/>
          <p:nvPr/>
        </p:nvSpPr>
        <p:spPr>
          <a:xfrm>
            <a:off x="1341782" y="2395333"/>
            <a:ext cx="9631019" cy="16151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3CF5D38-D99D-907F-83B5-7C391538065B}"/>
              </a:ext>
            </a:extLst>
          </p:cNvPr>
          <p:cNvSpPr/>
          <p:nvPr/>
        </p:nvSpPr>
        <p:spPr>
          <a:xfrm>
            <a:off x="1341782" y="728046"/>
            <a:ext cx="9631019" cy="13566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04B505DA-9D59-7D86-2111-35AB6D501CC3}"/>
              </a:ext>
            </a:extLst>
          </p:cNvPr>
          <p:cNvSpPr>
            <a:spLocks noGrp="1"/>
          </p:cNvSpPr>
          <p:nvPr>
            <p:ph type="subTitle" idx="1"/>
          </p:nvPr>
        </p:nvSpPr>
        <p:spPr>
          <a:xfrm>
            <a:off x="1424610" y="780223"/>
            <a:ext cx="9548192" cy="1615108"/>
          </a:xfrm>
        </p:spPr>
        <p:txBody>
          <a:bodyPr>
            <a:normAutofit/>
          </a:bodyPr>
          <a:lstStyle/>
          <a:p>
            <a:pPr algn="l">
              <a:lnSpc>
                <a:spcPct val="100000"/>
              </a:lnSpc>
            </a:pPr>
            <a:r>
              <a:rPr lang="en-US" dirty="0">
                <a:latin typeface="LM Roman 10" panose="00000500000000000000" pitchFamily="50" charset="0"/>
              </a:rPr>
              <a:t>‘‘When there is a raising cycle in the US, we not only raise synchronously, but we raise a little more, because we need to make our currency more attractive’’ </a:t>
            </a:r>
            <a:r>
              <a:rPr lang="en-US" sz="2000" dirty="0">
                <a:latin typeface="LM Roman 10" panose="00000500000000000000" pitchFamily="50" charset="0"/>
              </a:rPr>
              <a:t>– EMCB 9 (Floating).</a:t>
            </a:r>
            <a:endParaRPr lang="en-US" dirty="0">
              <a:latin typeface="LM Roman Demi 10" panose="00000700000000000000" pitchFamily="50" charset="0"/>
            </a:endParaRPr>
          </a:p>
        </p:txBody>
      </p:sp>
      <p:sp>
        <p:nvSpPr>
          <p:cNvPr id="7" name="Rectangle 6">
            <a:extLst>
              <a:ext uri="{FF2B5EF4-FFF2-40B4-BE49-F238E27FC236}">
                <a16:creationId xmlns:a16="http://schemas.microsoft.com/office/drawing/2014/main" id="{71713501-2F17-48E2-E37F-D37E5B2A12DD}"/>
              </a:ext>
            </a:extLst>
          </p:cNvPr>
          <p:cNvSpPr/>
          <p:nvPr/>
        </p:nvSpPr>
        <p:spPr>
          <a:xfrm>
            <a:off x="0" y="6689034"/>
            <a:ext cx="12192000" cy="168965"/>
          </a:xfrm>
          <a:prstGeom prst="rect">
            <a:avLst/>
          </a:prstGeom>
          <a:solidFill>
            <a:srgbClr val="FF000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ubtitle 2">
            <a:extLst>
              <a:ext uri="{FF2B5EF4-FFF2-40B4-BE49-F238E27FC236}">
                <a16:creationId xmlns:a16="http://schemas.microsoft.com/office/drawing/2014/main" id="{1FC1702E-B2A1-628F-15EA-B62D7CADFBFE}"/>
              </a:ext>
            </a:extLst>
          </p:cNvPr>
          <p:cNvSpPr txBox="1">
            <a:spLocks/>
          </p:cNvSpPr>
          <p:nvPr/>
        </p:nvSpPr>
        <p:spPr>
          <a:xfrm>
            <a:off x="1424610" y="4308614"/>
            <a:ext cx="9548192" cy="23804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dirty="0">
                <a:latin typeface="LM Roman 10" panose="00000500000000000000" pitchFamily="50" charset="0"/>
              </a:rPr>
              <a:t>‘‘We don't follow the Fed these days. During the GFC we lowered rates because of the economic contraction, and because inflation went down, not because we were following the US’’ </a:t>
            </a:r>
            <a:r>
              <a:rPr lang="en-US" sz="2000" dirty="0">
                <a:latin typeface="LM Roman 10" panose="00000500000000000000" pitchFamily="50" charset="0"/>
              </a:rPr>
              <a:t>– EMCB 11 (Floating).</a:t>
            </a:r>
            <a:endParaRPr lang="en-US" sz="2800" dirty="0">
              <a:latin typeface="LM Roman Demi 10" panose="00000700000000000000" pitchFamily="50" charset="0"/>
            </a:endParaRPr>
          </a:p>
        </p:txBody>
      </p:sp>
      <p:sp>
        <p:nvSpPr>
          <p:cNvPr id="10" name="Subtitle 2">
            <a:extLst>
              <a:ext uri="{FF2B5EF4-FFF2-40B4-BE49-F238E27FC236}">
                <a16:creationId xmlns:a16="http://schemas.microsoft.com/office/drawing/2014/main" id="{A7ABD34C-C8AD-C870-6497-57C9C89E2ADA}"/>
              </a:ext>
            </a:extLst>
          </p:cNvPr>
          <p:cNvSpPr txBox="1">
            <a:spLocks/>
          </p:cNvSpPr>
          <p:nvPr/>
        </p:nvSpPr>
        <p:spPr>
          <a:xfrm>
            <a:off x="1424610" y="2422665"/>
            <a:ext cx="9548192" cy="361038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dirty="0">
                <a:latin typeface="LM Roman 10" panose="00000500000000000000" pitchFamily="50" charset="0"/>
              </a:rPr>
              <a:t>‘‘Investors will immediately pull their funds back to the US, and that pressures our exchange rate. Then you have to raise your own rates higher than what the US has raised’’ </a:t>
            </a:r>
            <a:r>
              <a:rPr lang="en-US" sz="2000" dirty="0">
                <a:latin typeface="LM Roman 10" panose="00000500000000000000" pitchFamily="50" charset="0"/>
              </a:rPr>
              <a:t>– EMCB 3 (Managed).</a:t>
            </a:r>
            <a:endParaRPr lang="en-US" sz="2800" dirty="0">
              <a:latin typeface="LM Roman Demi 10" panose="00000700000000000000" pitchFamily="50" charset="0"/>
            </a:endParaRPr>
          </a:p>
        </p:txBody>
      </p:sp>
    </p:spTree>
    <p:extLst>
      <p:ext uri="{BB962C8B-B14F-4D97-AF65-F5344CB8AC3E}">
        <p14:creationId xmlns:p14="http://schemas.microsoft.com/office/powerpoint/2010/main" val="15138434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EF77017-90C0-4E36-03FA-38111B9F529A}"/>
              </a:ext>
            </a:extLst>
          </p:cNvPr>
          <p:cNvSpPr/>
          <p:nvPr/>
        </p:nvSpPr>
        <p:spPr>
          <a:xfrm>
            <a:off x="1341782" y="1009434"/>
            <a:ext cx="9631019" cy="13792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04B505DA-9D59-7D86-2111-35AB6D501CC3}"/>
              </a:ext>
            </a:extLst>
          </p:cNvPr>
          <p:cNvSpPr>
            <a:spLocks noGrp="1"/>
          </p:cNvSpPr>
          <p:nvPr>
            <p:ph type="subTitle" idx="1"/>
          </p:nvPr>
        </p:nvSpPr>
        <p:spPr>
          <a:xfrm>
            <a:off x="1424610" y="1009434"/>
            <a:ext cx="9548192" cy="2519568"/>
          </a:xfrm>
        </p:spPr>
        <p:txBody>
          <a:bodyPr>
            <a:normAutofit/>
          </a:bodyPr>
          <a:lstStyle/>
          <a:p>
            <a:pPr algn="l">
              <a:lnSpc>
                <a:spcPct val="150000"/>
              </a:lnSpc>
            </a:pPr>
            <a:r>
              <a:rPr lang="en-US" dirty="0">
                <a:latin typeface="LM Roman 10" panose="00000500000000000000" pitchFamily="50" charset="0"/>
              </a:rPr>
              <a:t>‘‘We needed a view of what the pass-through to inflation was. We would respond to that” </a:t>
            </a:r>
            <a:r>
              <a:rPr lang="en-US" sz="2000" dirty="0">
                <a:latin typeface="LM Roman 10" panose="00000500000000000000" pitchFamily="50" charset="0"/>
              </a:rPr>
              <a:t>– EMCB 12 (Floating).</a:t>
            </a:r>
            <a:endParaRPr lang="en-US" sz="2800" dirty="0">
              <a:latin typeface="LM Roman Demi 10" panose="00000700000000000000" pitchFamily="50" charset="0"/>
            </a:endParaRPr>
          </a:p>
        </p:txBody>
      </p:sp>
      <p:sp>
        <p:nvSpPr>
          <p:cNvPr id="7" name="Rectangle 6">
            <a:extLst>
              <a:ext uri="{FF2B5EF4-FFF2-40B4-BE49-F238E27FC236}">
                <a16:creationId xmlns:a16="http://schemas.microsoft.com/office/drawing/2014/main" id="{71713501-2F17-48E2-E37F-D37E5B2A12DD}"/>
              </a:ext>
            </a:extLst>
          </p:cNvPr>
          <p:cNvSpPr/>
          <p:nvPr/>
        </p:nvSpPr>
        <p:spPr>
          <a:xfrm>
            <a:off x="0" y="6689034"/>
            <a:ext cx="12192000" cy="168965"/>
          </a:xfrm>
          <a:prstGeom prst="rect">
            <a:avLst/>
          </a:prstGeom>
          <a:solidFill>
            <a:srgbClr val="FF000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AFDFE908-FC2E-46AC-093B-2A1B065021CB}"/>
              </a:ext>
            </a:extLst>
          </p:cNvPr>
          <p:cNvSpPr/>
          <p:nvPr/>
        </p:nvSpPr>
        <p:spPr>
          <a:xfrm>
            <a:off x="1341781" y="2835896"/>
            <a:ext cx="9631019" cy="19255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ubtitle 2">
            <a:extLst>
              <a:ext uri="{FF2B5EF4-FFF2-40B4-BE49-F238E27FC236}">
                <a16:creationId xmlns:a16="http://schemas.microsoft.com/office/drawing/2014/main" id="{863479AB-5117-6642-26AB-85DA0360436F}"/>
              </a:ext>
            </a:extLst>
          </p:cNvPr>
          <p:cNvSpPr txBox="1">
            <a:spLocks/>
          </p:cNvSpPr>
          <p:nvPr/>
        </p:nvSpPr>
        <p:spPr>
          <a:xfrm>
            <a:off x="1424609" y="2835896"/>
            <a:ext cx="9548192" cy="27133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dirty="0">
                <a:latin typeface="LM Roman 10" panose="00000500000000000000" pitchFamily="50" charset="0"/>
              </a:rPr>
              <a:t>‘‘If there is pressure on the exchange rate and that impacts the inflation forecast, then we respond. (...) Pass-through is now estimated to be between 0.15 and 0.20” </a:t>
            </a:r>
            <a:r>
              <a:rPr lang="en-US" sz="2000" dirty="0">
                <a:latin typeface="LM Roman 10" panose="00000500000000000000" pitchFamily="50" charset="0"/>
              </a:rPr>
              <a:t>– EMCB 6 (Managed).</a:t>
            </a:r>
            <a:endParaRPr lang="en-US" dirty="0">
              <a:latin typeface="LM Roman Demi 10" panose="00000700000000000000" pitchFamily="50" charset="0"/>
            </a:endParaRPr>
          </a:p>
        </p:txBody>
      </p:sp>
    </p:spTree>
    <p:extLst>
      <p:ext uri="{BB962C8B-B14F-4D97-AF65-F5344CB8AC3E}">
        <p14:creationId xmlns:p14="http://schemas.microsoft.com/office/powerpoint/2010/main" val="41404135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FF9878-697C-4E94-1778-A545B2795AF0}"/>
              </a:ext>
            </a:extLst>
          </p:cNvPr>
          <p:cNvSpPr>
            <a:spLocks noGrp="1"/>
          </p:cNvSpPr>
          <p:nvPr>
            <p:ph idx="1"/>
          </p:nvPr>
        </p:nvSpPr>
        <p:spPr/>
        <p:txBody>
          <a:bodyPr>
            <a:normAutofit/>
          </a:bodyPr>
          <a:lstStyle/>
          <a:p>
            <a:pPr marL="0" indent="0" algn="ctr">
              <a:buNone/>
            </a:pPr>
            <a:r>
              <a:rPr lang="en-US" sz="3600" dirty="0">
                <a:latin typeface="LM Roman 12" panose="00000500000000000000" pitchFamily="50" charset="0"/>
              </a:rPr>
              <a:t>How do Central Banks respond</a:t>
            </a:r>
          </a:p>
          <a:p>
            <a:pPr marL="0" indent="0" algn="ctr">
              <a:buNone/>
            </a:pPr>
            <a:r>
              <a:rPr lang="en-US" sz="3600" dirty="0">
                <a:latin typeface="LM Roman 12" panose="00000500000000000000" pitchFamily="50" charset="0"/>
              </a:rPr>
              <a:t>to a change in US rates, </a:t>
            </a:r>
            <a:r>
              <a:rPr lang="en-US" sz="3600" i="1" dirty="0">
                <a:latin typeface="LM Roman 12" panose="00000500000000000000" pitchFamily="50" charset="0"/>
              </a:rPr>
              <a:t>and why</a:t>
            </a:r>
            <a:r>
              <a:rPr lang="en-US" sz="3600" dirty="0">
                <a:latin typeface="LM Roman 12" panose="00000500000000000000" pitchFamily="50" charset="0"/>
              </a:rPr>
              <a:t>?</a:t>
            </a:r>
          </a:p>
          <a:p>
            <a:pPr marL="0" indent="0" algn="ctr">
              <a:buNone/>
            </a:pPr>
            <a:endParaRPr lang="en-US" sz="3600" dirty="0">
              <a:latin typeface="LM Roman 12" panose="00000500000000000000" pitchFamily="50" charset="0"/>
            </a:endParaRPr>
          </a:p>
          <a:p>
            <a:pPr marL="0" indent="0" algn="ctr">
              <a:buNone/>
            </a:pPr>
            <a:r>
              <a:rPr lang="en-US" sz="3600" dirty="0">
                <a:latin typeface="LM Roman 12" panose="00000500000000000000" pitchFamily="50" charset="0"/>
              </a:rPr>
              <a:t>Impulse Response Functions</a:t>
            </a:r>
          </a:p>
        </p:txBody>
      </p:sp>
      <p:sp>
        <p:nvSpPr>
          <p:cNvPr id="5" name="Rectangle 4">
            <a:extLst>
              <a:ext uri="{FF2B5EF4-FFF2-40B4-BE49-F238E27FC236}">
                <a16:creationId xmlns:a16="http://schemas.microsoft.com/office/drawing/2014/main" id="{71CC77A4-7188-4978-1E5F-CFDCEC32177B}"/>
              </a:ext>
            </a:extLst>
          </p:cNvPr>
          <p:cNvSpPr/>
          <p:nvPr/>
        </p:nvSpPr>
        <p:spPr>
          <a:xfrm>
            <a:off x="0" y="6689034"/>
            <a:ext cx="12192000" cy="168965"/>
          </a:xfrm>
          <a:prstGeom prst="rect">
            <a:avLst/>
          </a:prstGeom>
          <a:solidFill>
            <a:srgbClr val="92D05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125385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4B505DA-9D59-7D86-2111-35AB6D501CC3}"/>
              </a:ext>
            </a:extLst>
          </p:cNvPr>
          <p:cNvSpPr>
            <a:spLocks noGrp="1"/>
          </p:cNvSpPr>
          <p:nvPr>
            <p:ph type="subTitle" idx="1"/>
          </p:nvPr>
        </p:nvSpPr>
        <p:spPr>
          <a:xfrm>
            <a:off x="1361660" y="432352"/>
            <a:ext cx="9548192" cy="5541065"/>
          </a:xfrm>
        </p:spPr>
        <p:txBody>
          <a:bodyPr>
            <a:normAutofit/>
          </a:bodyPr>
          <a:lstStyle/>
          <a:p>
            <a:pPr algn="l"/>
            <a:r>
              <a:rPr lang="en-US" sz="2800" dirty="0">
                <a:latin typeface="LM Roman Demi 10" panose="00000700000000000000" pitchFamily="50" charset="0"/>
              </a:rPr>
              <a:t>Using qualitative interviews to choose the best econometric specification:</a:t>
            </a:r>
          </a:p>
          <a:p>
            <a:pPr algn="l"/>
            <a:endParaRPr lang="en-US" sz="2800" dirty="0">
              <a:latin typeface="LM Roman Demi 10" panose="00000700000000000000" pitchFamily="50" charset="0"/>
            </a:endParaRPr>
          </a:p>
          <a:p>
            <a:pPr algn="l"/>
            <a:r>
              <a:rPr lang="en-US" sz="2800" dirty="0">
                <a:latin typeface="LM Roman 12" panose="00000500000000000000" pitchFamily="50" charset="0"/>
              </a:rPr>
              <a:t>- Monthly frequency, because many Central Bankers say much of the “action” happens within the first month.</a:t>
            </a:r>
          </a:p>
          <a:p>
            <a:pPr algn="l"/>
            <a:endParaRPr lang="en-US" sz="2800" dirty="0">
              <a:latin typeface="LM Roman 12" panose="00000500000000000000" pitchFamily="50" charset="0"/>
            </a:endParaRPr>
          </a:p>
          <a:p>
            <a:pPr algn="l"/>
            <a:r>
              <a:rPr lang="en-US" sz="2800" dirty="0">
                <a:latin typeface="LM Roman 12" panose="00000500000000000000" pitchFamily="50" charset="0"/>
              </a:rPr>
              <a:t>- Focus on US rate hikes, given that the vast majority of Central Bankers say the effect is asymmetric.</a:t>
            </a:r>
          </a:p>
          <a:p>
            <a:pPr algn="l"/>
            <a:endParaRPr lang="en-US" sz="2800" dirty="0">
              <a:latin typeface="LM Roman 12" panose="00000500000000000000" pitchFamily="50" charset="0"/>
            </a:endParaRPr>
          </a:p>
          <a:p>
            <a:pPr algn="l"/>
            <a:r>
              <a:rPr lang="en-US" sz="2800" dirty="0">
                <a:latin typeface="LM Roman 12" panose="00000500000000000000" pitchFamily="50" charset="0"/>
              </a:rPr>
              <a:t>- For covariates, consider the concerns expressed by Central Bankers in conversation.</a:t>
            </a:r>
          </a:p>
        </p:txBody>
      </p:sp>
      <p:sp>
        <p:nvSpPr>
          <p:cNvPr id="8" name="Rectangle 7">
            <a:extLst>
              <a:ext uri="{FF2B5EF4-FFF2-40B4-BE49-F238E27FC236}">
                <a16:creationId xmlns:a16="http://schemas.microsoft.com/office/drawing/2014/main" id="{FEE3F541-451E-286F-9981-DBD3E7FCB09C}"/>
              </a:ext>
            </a:extLst>
          </p:cNvPr>
          <p:cNvSpPr/>
          <p:nvPr/>
        </p:nvSpPr>
        <p:spPr>
          <a:xfrm>
            <a:off x="0" y="6689034"/>
            <a:ext cx="12192000" cy="168965"/>
          </a:xfrm>
          <a:prstGeom prst="rect">
            <a:avLst/>
          </a:prstGeom>
          <a:solidFill>
            <a:srgbClr val="92D05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912543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32851E0-9021-B208-887E-2B6CCE3D0EEC}"/>
              </a:ext>
            </a:extLst>
          </p:cNvPr>
          <p:cNvSpPr/>
          <p:nvPr/>
        </p:nvSpPr>
        <p:spPr>
          <a:xfrm>
            <a:off x="0" y="6689034"/>
            <a:ext cx="12192000" cy="168965"/>
          </a:xfrm>
          <a:prstGeom prst="rect">
            <a:avLst/>
          </a:prstGeom>
          <a:solidFill>
            <a:srgbClr val="92D05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825FA9F6-3EE9-E988-3A94-9277683A58DD}"/>
              </a:ext>
            </a:extLst>
          </p:cNvPr>
          <p:cNvPicPr>
            <a:picLocks noChangeAspect="1"/>
          </p:cNvPicPr>
          <p:nvPr/>
        </p:nvPicPr>
        <p:blipFill rotWithShape="1">
          <a:blip r:embed="rId2"/>
          <a:srcRect b="14184"/>
          <a:stretch/>
        </p:blipFill>
        <p:spPr>
          <a:xfrm>
            <a:off x="341922" y="2681534"/>
            <a:ext cx="11508156" cy="1040378"/>
          </a:xfrm>
          <a:prstGeom prst="rect">
            <a:avLst/>
          </a:prstGeom>
        </p:spPr>
      </p:pic>
      <p:pic>
        <p:nvPicPr>
          <p:cNvPr id="8" name="Picture 7">
            <a:extLst>
              <a:ext uri="{FF2B5EF4-FFF2-40B4-BE49-F238E27FC236}">
                <a16:creationId xmlns:a16="http://schemas.microsoft.com/office/drawing/2014/main" id="{14698ACF-F86C-7016-6AD0-6854CFCA66D1}"/>
              </a:ext>
            </a:extLst>
          </p:cNvPr>
          <p:cNvPicPr>
            <a:picLocks noChangeAspect="1"/>
          </p:cNvPicPr>
          <p:nvPr/>
        </p:nvPicPr>
        <p:blipFill>
          <a:blip r:embed="rId3"/>
          <a:stretch>
            <a:fillRect/>
          </a:stretch>
        </p:blipFill>
        <p:spPr>
          <a:xfrm>
            <a:off x="9879496" y="3960197"/>
            <a:ext cx="2079584" cy="467503"/>
          </a:xfrm>
          <a:prstGeom prst="rect">
            <a:avLst/>
          </a:prstGeom>
        </p:spPr>
      </p:pic>
      <p:sp>
        <p:nvSpPr>
          <p:cNvPr id="9" name="Subtitle 2">
            <a:extLst>
              <a:ext uri="{FF2B5EF4-FFF2-40B4-BE49-F238E27FC236}">
                <a16:creationId xmlns:a16="http://schemas.microsoft.com/office/drawing/2014/main" id="{56F75174-10DC-1106-F202-A6F8A0FFDA0C}"/>
              </a:ext>
            </a:extLst>
          </p:cNvPr>
          <p:cNvSpPr txBox="1">
            <a:spLocks/>
          </p:cNvSpPr>
          <p:nvPr/>
        </p:nvSpPr>
        <p:spPr>
          <a:xfrm>
            <a:off x="1" y="310150"/>
            <a:ext cx="12192000" cy="79309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LM Roman Demi 10" panose="00000700000000000000" pitchFamily="50" charset="0"/>
              </a:rPr>
              <a:t>Local projections</a:t>
            </a:r>
          </a:p>
          <a:p>
            <a:endParaRPr lang="en-US" dirty="0">
              <a:latin typeface="LM Roman 12" panose="00000500000000000000" pitchFamily="50" charset="0"/>
            </a:endParaRPr>
          </a:p>
        </p:txBody>
      </p:sp>
    </p:spTree>
    <p:extLst>
      <p:ext uri="{BB962C8B-B14F-4D97-AF65-F5344CB8AC3E}">
        <p14:creationId xmlns:p14="http://schemas.microsoft.com/office/powerpoint/2010/main" val="30541708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32851E0-9021-B208-887E-2B6CCE3D0EEC}"/>
              </a:ext>
            </a:extLst>
          </p:cNvPr>
          <p:cNvSpPr/>
          <p:nvPr/>
        </p:nvSpPr>
        <p:spPr>
          <a:xfrm>
            <a:off x="0" y="6689034"/>
            <a:ext cx="12192000" cy="168965"/>
          </a:xfrm>
          <a:prstGeom prst="rect">
            <a:avLst/>
          </a:prstGeom>
          <a:solidFill>
            <a:srgbClr val="92D05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825FA9F6-3EE9-E988-3A94-9277683A58DD}"/>
              </a:ext>
            </a:extLst>
          </p:cNvPr>
          <p:cNvPicPr>
            <a:picLocks noChangeAspect="1"/>
          </p:cNvPicPr>
          <p:nvPr/>
        </p:nvPicPr>
        <p:blipFill rotWithShape="1">
          <a:blip r:embed="rId2"/>
          <a:srcRect b="14184"/>
          <a:stretch/>
        </p:blipFill>
        <p:spPr>
          <a:xfrm>
            <a:off x="341922" y="2681534"/>
            <a:ext cx="11508156" cy="1040378"/>
          </a:xfrm>
          <a:prstGeom prst="rect">
            <a:avLst/>
          </a:prstGeom>
        </p:spPr>
      </p:pic>
      <p:pic>
        <p:nvPicPr>
          <p:cNvPr id="8" name="Picture 7">
            <a:extLst>
              <a:ext uri="{FF2B5EF4-FFF2-40B4-BE49-F238E27FC236}">
                <a16:creationId xmlns:a16="http://schemas.microsoft.com/office/drawing/2014/main" id="{14698ACF-F86C-7016-6AD0-6854CFCA66D1}"/>
              </a:ext>
            </a:extLst>
          </p:cNvPr>
          <p:cNvPicPr>
            <a:picLocks noChangeAspect="1"/>
          </p:cNvPicPr>
          <p:nvPr/>
        </p:nvPicPr>
        <p:blipFill>
          <a:blip r:embed="rId3"/>
          <a:stretch>
            <a:fillRect/>
          </a:stretch>
        </p:blipFill>
        <p:spPr>
          <a:xfrm>
            <a:off x="9879496" y="3960197"/>
            <a:ext cx="2079584" cy="467503"/>
          </a:xfrm>
          <a:prstGeom prst="rect">
            <a:avLst/>
          </a:prstGeom>
        </p:spPr>
      </p:pic>
      <p:sp>
        <p:nvSpPr>
          <p:cNvPr id="2" name="Oval 1">
            <a:extLst>
              <a:ext uri="{FF2B5EF4-FFF2-40B4-BE49-F238E27FC236}">
                <a16:creationId xmlns:a16="http://schemas.microsoft.com/office/drawing/2014/main" id="{81F08A62-1BE4-47CA-8D8E-1D166957BABB}"/>
              </a:ext>
            </a:extLst>
          </p:cNvPr>
          <p:cNvSpPr/>
          <p:nvPr/>
        </p:nvSpPr>
        <p:spPr>
          <a:xfrm>
            <a:off x="341922" y="2512569"/>
            <a:ext cx="1447121" cy="1447121"/>
          </a:xfrm>
          <a:prstGeom prst="ellipse">
            <a:avLst/>
          </a:prstGeom>
          <a:solidFill>
            <a:srgbClr val="92D05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ubtitle 2">
            <a:extLst>
              <a:ext uri="{FF2B5EF4-FFF2-40B4-BE49-F238E27FC236}">
                <a16:creationId xmlns:a16="http://schemas.microsoft.com/office/drawing/2014/main" id="{44BC88E6-C571-8981-F10E-5B8B8EC9EA22}"/>
              </a:ext>
            </a:extLst>
          </p:cNvPr>
          <p:cNvSpPr txBox="1">
            <a:spLocks/>
          </p:cNvSpPr>
          <p:nvPr/>
        </p:nvSpPr>
        <p:spPr>
          <a:xfrm>
            <a:off x="1" y="310150"/>
            <a:ext cx="12192000" cy="79309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LM Roman Demi 10" panose="00000700000000000000" pitchFamily="50" charset="0"/>
              </a:rPr>
              <a:t>Local projections</a:t>
            </a:r>
          </a:p>
          <a:p>
            <a:endParaRPr lang="en-US" dirty="0">
              <a:latin typeface="LM Roman 12" panose="00000500000000000000" pitchFamily="50" charset="0"/>
            </a:endParaRPr>
          </a:p>
        </p:txBody>
      </p:sp>
    </p:spTree>
    <p:extLst>
      <p:ext uri="{BB962C8B-B14F-4D97-AF65-F5344CB8AC3E}">
        <p14:creationId xmlns:p14="http://schemas.microsoft.com/office/powerpoint/2010/main" val="38507978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32851E0-9021-B208-887E-2B6CCE3D0EEC}"/>
              </a:ext>
            </a:extLst>
          </p:cNvPr>
          <p:cNvSpPr/>
          <p:nvPr/>
        </p:nvSpPr>
        <p:spPr>
          <a:xfrm>
            <a:off x="0" y="6689034"/>
            <a:ext cx="12192000" cy="168965"/>
          </a:xfrm>
          <a:prstGeom prst="rect">
            <a:avLst/>
          </a:prstGeom>
          <a:solidFill>
            <a:srgbClr val="92D05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825FA9F6-3EE9-E988-3A94-9277683A58DD}"/>
              </a:ext>
            </a:extLst>
          </p:cNvPr>
          <p:cNvPicPr>
            <a:picLocks noChangeAspect="1"/>
          </p:cNvPicPr>
          <p:nvPr/>
        </p:nvPicPr>
        <p:blipFill rotWithShape="1">
          <a:blip r:embed="rId2"/>
          <a:srcRect b="14184"/>
          <a:stretch/>
        </p:blipFill>
        <p:spPr>
          <a:xfrm>
            <a:off x="341922" y="2681534"/>
            <a:ext cx="11508156" cy="1040378"/>
          </a:xfrm>
          <a:prstGeom prst="rect">
            <a:avLst/>
          </a:prstGeom>
        </p:spPr>
      </p:pic>
      <p:pic>
        <p:nvPicPr>
          <p:cNvPr id="8" name="Picture 7">
            <a:extLst>
              <a:ext uri="{FF2B5EF4-FFF2-40B4-BE49-F238E27FC236}">
                <a16:creationId xmlns:a16="http://schemas.microsoft.com/office/drawing/2014/main" id="{14698ACF-F86C-7016-6AD0-6854CFCA66D1}"/>
              </a:ext>
            </a:extLst>
          </p:cNvPr>
          <p:cNvPicPr>
            <a:picLocks noChangeAspect="1"/>
          </p:cNvPicPr>
          <p:nvPr/>
        </p:nvPicPr>
        <p:blipFill>
          <a:blip r:embed="rId3"/>
          <a:stretch>
            <a:fillRect/>
          </a:stretch>
        </p:blipFill>
        <p:spPr>
          <a:xfrm>
            <a:off x="9879496" y="3960197"/>
            <a:ext cx="2079584" cy="467503"/>
          </a:xfrm>
          <a:prstGeom prst="rect">
            <a:avLst/>
          </a:prstGeom>
        </p:spPr>
      </p:pic>
      <p:sp>
        <p:nvSpPr>
          <p:cNvPr id="2" name="Oval 1">
            <a:extLst>
              <a:ext uri="{FF2B5EF4-FFF2-40B4-BE49-F238E27FC236}">
                <a16:creationId xmlns:a16="http://schemas.microsoft.com/office/drawing/2014/main" id="{81F08A62-1BE4-47CA-8D8E-1D166957BABB}"/>
              </a:ext>
            </a:extLst>
          </p:cNvPr>
          <p:cNvSpPr/>
          <p:nvPr/>
        </p:nvSpPr>
        <p:spPr>
          <a:xfrm>
            <a:off x="2687556" y="2512569"/>
            <a:ext cx="1447121" cy="1447121"/>
          </a:xfrm>
          <a:prstGeom prst="ellipse">
            <a:avLst/>
          </a:prstGeom>
          <a:solidFill>
            <a:srgbClr val="92D05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ubtitle 2">
            <a:extLst>
              <a:ext uri="{FF2B5EF4-FFF2-40B4-BE49-F238E27FC236}">
                <a16:creationId xmlns:a16="http://schemas.microsoft.com/office/drawing/2014/main" id="{761C2805-0CA0-1792-6E6E-57A9FD530115}"/>
              </a:ext>
            </a:extLst>
          </p:cNvPr>
          <p:cNvSpPr txBox="1">
            <a:spLocks/>
          </p:cNvSpPr>
          <p:nvPr/>
        </p:nvSpPr>
        <p:spPr>
          <a:xfrm>
            <a:off x="1" y="310150"/>
            <a:ext cx="12192000" cy="79309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LM Roman Demi 10" panose="00000700000000000000" pitchFamily="50" charset="0"/>
              </a:rPr>
              <a:t>Local projections</a:t>
            </a:r>
          </a:p>
          <a:p>
            <a:endParaRPr lang="en-US" dirty="0">
              <a:latin typeface="LM Roman 12" panose="00000500000000000000" pitchFamily="50" charset="0"/>
            </a:endParaRPr>
          </a:p>
        </p:txBody>
      </p:sp>
    </p:spTree>
    <p:extLst>
      <p:ext uri="{BB962C8B-B14F-4D97-AF65-F5344CB8AC3E}">
        <p14:creationId xmlns:p14="http://schemas.microsoft.com/office/powerpoint/2010/main" val="3582887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4B505DA-9D59-7D86-2111-35AB6D501CC3}"/>
              </a:ext>
            </a:extLst>
          </p:cNvPr>
          <p:cNvSpPr>
            <a:spLocks noGrp="1"/>
          </p:cNvSpPr>
          <p:nvPr>
            <p:ph type="subTitle" idx="1"/>
          </p:nvPr>
        </p:nvSpPr>
        <p:spPr>
          <a:xfrm>
            <a:off x="1742660" y="1910350"/>
            <a:ext cx="9548192" cy="2659614"/>
          </a:xfrm>
        </p:spPr>
        <p:txBody>
          <a:bodyPr>
            <a:normAutofit/>
          </a:bodyPr>
          <a:lstStyle/>
          <a:p>
            <a:pPr algn="l"/>
            <a:r>
              <a:rPr lang="en-US" sz="2800" dirty="0">
                <a:latin typeface="LM Roman 12" panose="00000500000000000000" pitchFamily="50" charset="0"/>
              </a:rPr>
              <a:t>When the US tightens, most EMs respond by tightening.</a:t>
            </a:r>
          </a:p>
          <a:p>
            <a:pPr algn="l"/>
            <a:endParaRPr lang="en-US" sz="2800" dirty="0">
              <a:latin typeface="LM Roman 12" panose="00000500000000000000" pitchFamily="50" charset="0"/>
            </a:endParaRPr>
          </a:p>
          <a:p>
            <a:pPr algn="l"/>
            <a:r>
              <a:rPr lang="en-US" sz="2800" dirty="0">
                <a:latin typeface="LM Roman 12" panose="00000500000000000000" pitchFamily="50" charset="0"/>
              </a:rPr>
              <a:t>Floating ER countries might still follow the Fed.</a:t>
            </a:r>
          </a:p>
          <a:p>
            <a:pPr algn="l"/>
            <a:endParaRPr lang="en-US" sz="2800" dirty="0">
              <a:latin typeface="LM Roman 12" panose="00000500000000000000" pitchFamily="50" charset="0"/>
            </a:endParaRPr>
          </a:p>
          <a:p>
            <a:pPr algn="l"/>
            <a:r>
              <a:rPr lang="en-US" sz="2800" dirty="0">
                <a:latin typeface="LM Roman 12" panose="00000500000000000000" pitchFamily="50" charset="0"/>
              </a:rPr>
              <a:t>Managed ER countries might not follow the Fed.</a:t>
            </a:r>
          </a:p>
          <a:p>
            <a:pPr algn="l"/>
            <a:endParaRPr lang="en-US" sz="2800" dirty="0">
              <a:latin typeface="LM Roman 12" panose="00000500000000000000" pitchFamily="50" charset="0"/>
            </a:endParaRPr>
          </a:p>
        </p:txBody>
      </p:sp>
      <p:sp>
        <p:nvSpPr>
          <p:cNvPr id="4" name="Subtitle 2">
            <a:extLst>
              <a:ext uri="{FF2B5EF4-FFF2-40B4-BE49-F238E27FC236}">
                <a16:creationId xmlns:a16="http://schemas.microsoft.com/office/drawing/2014/main" id="{30C66481-B008-22E7-2222-2277FDCE52B8}"/>
              </a:ext>
            </a:extLst>
          </p:cNvPr>
          <p:cNvSpPr txBox="1">
            <a:spLocks/>
          </p:cNvSpPr>
          <p:nvPr/>
        </p:nvSpPr>
        <p:spPr>
          <a:xfrm>
            <a:off x="1278833" y="1910349"/>
            <a:ext cx="2587488" cy="265961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800" dirty="0">
                <a:latin typeface="LM Roman Demi 10" panose="00000700000000000000" pitchFamily="50" charset="0"/>
              </a:rPr>
              <a:t>1.</a:t>
            </a:r>
          </a:p>
          <a:p>
            <a:pPr algn="l"/>
            <a:endParaRPr lang="en-US" sz="2800" dirty="0">
              <a:latin typeface="LM Roman Demi 10" panose="00000700000000000000" pitchFamily="50" charset="0"/>
            </a:endParaRPr>
          </a:p>
          <a:p>
            <a:pPr algn="l"/>
            <a:r>
              <a:rPr lang="en-US" sz="2800" dirty="0">
                <a:latin typeface="LM Roman Demi 10" panose="00000700000000000000" pitchFamily="50" charset="0"/>
              </a:rPr>
              <a:t>2.</a:t>
            </a:r>
          </a:p>
          <a:p>
            <a:pPr algn="l"/>
            <a:endParaRPr lang="en-US" sz="2800" dirty="0">
              <a:latin typeface="LM Roman Demi 10" panose="00000700000000000000" pitchFamily="50" charset="0"/>
            </a:endParaRPr>
          </a:p>
          <a:p>
            <a:pPr algn="l"/>
            <a:r>
              <a:rPr lang="en-US" sz="2800" dirty="0">
                <a:latin typeface="LM Roman Demi 10" panose="00000700000000000000" pitchFamily="50" charset="0"/>
              </a:rPr>
              <a:t>3.</a:t>
            </a:r>
          </a:p>
          <a:p>
            <a:pPr algn="l"/>
            <a:endParaRPr lang="en-US" sz="2800" dirty="0">
              <a:latin typeface="LM Roman 12" panose="00000500000000000000" pitchFamily="50" charset="0"/>
            </a:endParaRPr>
          </a:p>
        </p:txBody>
      </p:sp>
    </p:spTree>
    <p:extLst>
      <p:ext uri="{BB962C8B-B14F-4D97-AF65-F5344CB8AC3E}">
        <p14:creationId xmlns:p14="http://schemas.microsoft.com/office/powerpoint/2010/main" val="23999776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32851E0-9021-B208-887E-2B6CCE3D0EEC}"/>
              </a:ext>
            </a:extLst>
          </p:cNvPr>
          <p:cNvSpPr/>
          <p:nvPr/>
        </p:nvSpPr>
        <p:spPr>
          <a:xfrm>
            <a:off x="0" y="6689034"/>
            <a:ext cx="12192000" cy="168965"/>
          </a:xfrm>
          <a:prstGeom prst="rect">
            <a:avLst/>
          </a:prstGeom>
          <a:solidFill>
            <a:srgbClr val="92D05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825FA9F6-3EE9-E988-3A94-9277683A58DD}"/>
              </a:ext>
            </a:extLst>
          </p:cNvPr>
          <p:cNvPicPr>
            <a:picLocks noChangeAspect="1"/>
          </p:cNvPicPr>
          <p:nvPr/>
        </p:nvPicPr>
        <p:blipFill rotWithShape="1">
          <a:blip r:embed="rId2"/>
          <a:srcRect b="14184"/>
          <a:stretch/>
        </p:blipFill>
        <p:spPr>
          <a:xfrm>
            <a:off x="341922" y="2681534"/>
            <a:ext cx="11508156" cy="1040378"/>
          </a:xfrm>
          <a:prstGeom prst="rect">
            <a:avLst/>
          </a:prstGeom>
        </p:spPr>
      </p:pic>
      <p:pic>
        <p:nvPicPr>
          <p:cNvPr id="8" name="Picture 7">
            <a:extLst>
              <a:ext uri="{FF2B5EF4-FFF2-40B4-BE49-F238E27FC236}">
                <a16:creationId xmlns:a16="http://schemas.microsoft.com/office/drawing/2014/main" id="{14698ACF-F86C-7016-6AD0-6854CFCA66D1}"/>
              </a:ext>
            </a:extLst>
          </p:cNvPr>
          <p:cNvPicPr>
            <a:picLocks noChangeAspect="1"/>
          </p:cNvPicPr>
          <p:nvPr/>
        </p:nvPicPr>
        <p:blipFill>
          <a:blip r:embed="rId3"/>
          <a:stretch>
            <a:fillRect/>
          </a:stretch>
        </p:blipFill>
        <p:spPr>
          <a:xfrm>
            <a:off x="9879496" y="3960197"/>
            <a:ext cx="2079584" cy="467503"/>
          </a:xfrm>
          <a:prstGeom prst="rect">
            <a:avLst/>
          </a:prstGeom>
        </p:spPr>
      </p:pic>
      <p:sp>
        <p:nvSpPr>
          <p:cNvPr id="2" name="Oval 1">
            <a:extLst>
              <a:ext uri="{FF2B5EF4-FFF2-40B4-BE49-F238E27FC236}">
                <a16:creationId xmlns:a16="http://schemas.microsoft.com/office/drawing/2014/main" id="{81F08A62-1BE4-47CA-8D8E-1D166957BABB}"/>
              </a:ext>
            </a:extLst>
          </p:cNvPr>
          <p:cNvSpPr/>
          <p:nvPr/>
        </p:nvSpPr>
        <p:spPr>
          <a:xfrm>
            <a:off x="4367269" y="2244213"/>
            <a:ext cx="1973896" cy="1973896"/>
          </a:xfrm>
          <a:prstGeom prst="ellipse">
            <a:avLst/>
          </a:prstGeom>
          <a:solidFill>
            <a:srgbClr val="92D05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ubtitle 2">
            <a:extLst>
              <a:ext uri="{FF2B5EF4-FFF2-40B4-BE49-F238E27FC236}">
                <a16:creationId xmlns:a16="http://schemas.microsoft.com/office/drawing/2014/main" id="{34119D2F-9EA5-433C-F2C8-5405438A403E}"/>
              </a:ext>
            </a:extLst>
          </p:cNvPr>
          <p:cNvSpPr txBox="1">
            <a:spLocks/>
          </p:cNvSpPr>
          <p:nvPr/>
        </p:nvSpPr>
        <p:spPr>
          <a:xfrm>
            <a:off x="1" y="310150"/>
            <a:ext cx="12192000" cy="79309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LM Roman Demi 10" panose="00000700000000000000" pitchFamily="50" charset="0"/>
              </a:rPr>
              <a:t>Local projections</a:t>
            </a:r>
          </a:p>
          <a:p>
            <a:endParaRPr lang="en-US" dirty="0">
              <a:latin typeface="LM Roman 12" panose="00000500000000000000" pitchFamily="50" charset="0"/>
            </a:endParaRPr>
          </a:p>
        </p:txBody>
      </p:sp>
    </p:spTree>
    <p:extLst>
      <p:ext uri="{BB962C8B-B14F-4D97-AF65-F5344CB8AC3E}">
        <p14:creationId xmlns:p14="http://schemas.microsoft.com/office/powerpoint/2010/main" val="15645816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32851E0-9021-B208-887E-2B6CCE3D0EEC}"/>
              </a:ext>
            </a:extLst>
          </p:cNvPr>
          <p:cNvSpPr/>
          <p:nvPr/>
        </p:nvSpPr>
        <p:spPr>
          <a:xfrm>
            <a:off x="0" y="6689034"/>
            <a:ext cx="12192000" cy="168965"/>
          </a:xfrm>
          <a:prstGeom prst="rect">
            <a:avLst/>
          </a:prstGeom>
          <a:solidFill>
            <a:srgbClr val="92D05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825FA9F6-3EE9-E988-3A94-9277683A58DD}"/>
              </a:ext>
            </a:extLst>
          </p:cNvPr>
          <p:cNvPicPr>
            <a:picLocks noChangeAspect="1"/>
          </p:cNvPicPr>
          <p:nvPr/>
        </p:nvPicPr>
        <p:blipFill rotWithShape="1">
          <a:blip r:embed="rId2"/>
          <a:srcRect b="14184"/>
          <a:stretch/>
        </p:blipFill>
        <p:spPr>
          <a:xfrm>
            <a:off x="341922" y="2681534"/>
            <a:ext cx="11508156" cy="1040378"/>
          </a:xfrm>
          <a:prstGeom prst="rect">
            <a:avLst/>
          </a:prstGeom>
        </p:spPr>
      </p:pic>
      <p:pic>
        <p:nvPicPr>
          <p:cNvPr id="8" name="Picture 7">
            <a:extLst>
              <a:ext uri="{FF2B5EF4-FFF2-40B4-BE49-F238E27FC236}">
                <a16:creationId xmlns:a16="http://schemas.microsoft.com/office/drawing/2014/main" id="{14698ACF-F86C-7016-6AD0-6854CFCA66D1}"/>
              </a:ext>
            </a:extLst>
          </p:cNvPr>
          <p:cNvPicPr>
            <a:picLocks noChangeAspect="1"/>
          </p:cNvPicPr>
          <p:nvPr/>
        </p:nvPicPr>
        <p:blipFill>
          <a:blip r:embed="rId3"/>
          <a:stretch>
            <a:fillRect/>
          </a:stretch>
        </p:blipFill>
        <p:spPr>
          <a:xfrm>
            <a:off x="9879496" y="3960197"/>
            <a:ext cx="2079584" cy="467503"/>
          </a:xfrm>
          <a:prstGeom prst="rect">
            <a:avLst/>
          </a:prstGeom>
        </p:spPr>
      </p:pic>
      <p:sp>
        <p:nvSpPr>
          <p:cNvPr id="2" name="Oval 1">
            <a:extLst>
              <a:ext uri="{FF2B5EF4-FFF2-40B4-BE49-F238E27FC236}">
                <a16:creationId xmlns:a16="http://schemas.microsoft.com/office/drawing/2014/main" id="{81F08A62-1BE4-47CA-8D8E-1D166957BABB}"/>
              </a:ext>
            </a:extLst>
          </p:cNvPr>
          <p:cNvSpPr/>
          <p:nvPr/>
        </p:nvSpPr>
        <p:spPr>
          <a:xfrm>
            <a:off x="7001139" y="2512569"/>
            <a:ext cx="1447121" cy="1447121"/>
          </a:xfrm>
          <a:prstGeom prst="ellipse">
            <a:avLst/>
          </a:prstGeom>
          <a:solidFill>
            <a:srgbClr val="92D05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ubtitle 2">
            <a:extLst>
              <a:ext uri="{FF2B5EF4-FFF2-40B4-BE49-F238E27FC236}">
                <a16:creationId xmlns:a16="http://schemas.microsoft.com/office/drawing/2014/main" id="{782B19E6-8758-CA16-D5EF-AEEC871A7348}"/>
              </a:ext>
            </a:extLst>
          </p:cNvPr>
          <p:cNvSpPr txBox="1">
            <a:spLocks/>
          </p:cNvSpPr>
          <p:nvPr/>
        </p:nvSpPr>
        <p:spPr>
          <a:xfrm>
            <a:off x="1" y="310150"/>
            <a:ext cx="12192000" cy="79309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LM Roman Demi 10" panose="00000700000000000000" pitchFamily="50" charset="0"/>
              </a:rPr>
              <a:t>Local projections</a:t>
            </a:r>
          </a:p>
          <a:p>
            <a:endParaRPr lang="en-US" dirty="0">
              <a:latin typeface="LM Roman 12" panose="00000500000000000000" pitchFamily="50" charset="0"/>
            </a:endParaRPr>
          </a:p>
        </p:txBody>
      </p:sp>
    </p:spTree>
    <p:extLst>
      <p:ext uri="{BB962C8B-B14F-4D97-AF65-F5344CB8AC3E}">
        <p14:creationId xmlns:p14="http://schemas.microsoft.com/office/powerpoint/2010/main" val="12102371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32851E0-9021-B208-887E-2B6CCE3D0EEC}"/>
              </a:ext>
            </a:extLst>
          </p:cNvPr>
          <p:cNvSpPr/>
          <p:nvPr/>
        </p:nvSpPr>
        <p:spPr>
          <a:xfrm>
            <a:off x="0" y="6689034"/>
            <a:ext cx="12192000" cy="168965"/>
          </a:xfrm>
          <a:prstGeom prst="rect">
            <a:avLst/>
          </a:prstGeom>
          <a:solidFill>
            <a:srgbClr val="92D05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825FA9F6-3EE9-E988-3A94-9277683A58DD}"/>
              </a:ext>
            </a:extLst>
          </p:cNvPr>
          <p:cNvPicPr>
            <a:picLocks noChangeAspect="1"/>
          </p:cNvPicPr>
          <p:nvPr/>
        </p:nvPicPr>
        <p:blipFill rotWithShape="1">
          <a:blip r:embed="rId2"/>
          <a:srcRect b="14184"/>
          <a:stretch/>
        </p:blipFill>
        <p:spPr>
          <a:xfrm>
            <a:off x="341922" y="2681534"/>
            <a:ext cx="11508156" cy="1040378"/>
          </a:xfrm>
          <a:prstGeom prst="rect">
            <a:avLst/>
          </a:prstGeom>
        </p:spPr>
      </p:pic>
      <p:pic>
        <p:nvPicPr>
          <p:cNvPr id="8" name="Picture 7">
            <a:extLst>
              <a:ext uri="{FF2B5EF4-FFF2-40B4-BE49-F238E27FC236}">
                <a16:creationId xmlns:a16="http://schemas.microsoft.com/office/drawing/2014/main" id="{14698ACF-F86C-7016-6AD0-6854CFCA66D1}"/>
              </a:ext>
            </a:extLst>
          </p:cNvPr>
          <p:cNvPicPr>
            <a:picLocks noChangeAspect="1"/>
          </p:cNvPicPr>
          <p:nvPr/>
        </p:nvPicPr>
        <p:blipFill>
          <a:blip r:embed="rId3"/>
          <a:stretch>
            <a:fillRect/>
          </a:stretch>
        </p:blipFill>
        <p:spPr>
          <a:xfrm>
            <a:off x="9879496" y="3960197"/>
            <a:ext cx="2079584" cy="467503"/>
          </a:xfrm>
          <a:prstGeom prst="rect">
            <a:avLst/>
          </a:prstGeom>
        </p:spPr>
      </p:pic>
      <p:sp>
        <p:nvSpPr>
          <p:cNvPr id="2" name="Oval 1">
            <a:extLst>
              <a:ext uri="{FF2B5EF4-FFF2-40B4-BE49-F238E27FC236}">
                <a16:creationId xmlns:a16="http://schemas.microsoft.com/office/drawing/2014/main" id="{81F08A62-1BE4-47CA-8D8E-1D166957BABB}"/>
              </a:ext>
            </a:extLst>
          </p:cNvPr>
          <p:cNvSpPr/>
          <p:nvPr/>
        </p:nvSpPr>
        <p:spPr>
          <a:xfrm>
            <a:off x="7001139" y="2512569"/>
            <a:ext cx="1447121" cy="1447121"/>
          </a:xfrm>
          <a:prstGeom prst="ellipse">
            <a:avLst/>
          </a:prstGeom>
          <a:solidFill>
            <a:srgbClr val="92D05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ubtitle 2">
            <a:extLst>
              <a:ext uri="{FF2B5EF4-FFF2-40B4-BE49-F238E27FC236}">
                <a16:creationId xmlns:a16="http://schemas.microsoft.com/office/drawing/2014/main" id="{782B19E6-8758-CA16-D5EF-AEEC871A7348}"/>
              </a:ext>
            </a:extLst>
          </p:cNvPr>
          <p:cNvSpPr txBox="1">
            <a:spLocks/>
          </p:cNvSpPr>
          <p:nvPr/>
        </p:nvSpPr>
        <p:spPr>
          <a:xfrm>
            <a:off x="1" y="310150"/>
            <a:ext cx="12192000" cy="79309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LM Roman Demi 10" panose="00000700000000000000" pitchFamily="50" charset="0"/>
              </a:rPr>
              <a:t>Local projections</a:t>
            </a:r>
          </a:p>
          <a:p>
            <a:endParaRPr lang="en-US" dirty="0">
              <a:latin typeface="LM Roman 12" panose="00000500000000000000" pitchFamily="50" charset="0"/>
            </a:endParaRPr>
          </a:p>
        </p:txBody>
      </p:sp>
      <p:pic>
        <p:nvPicPr>
          <p:cNvPr id="5" name="Picture 4">
            <a:extLst>
              <a:ext uri="{FF2B5EF4-FFF2-40B4-BE49-F238E27FC236}">
                <a16:creationId xmlns:a16="http://schemas.microsoft.com/office/drawing/2014/main" id="{BADE84A9-BF16-B520-3F94-CF362884A79C}"/>
              </a:ext>
            </a:extLst>
          </p:cNvPr>
          <p:cNvPicPr>
            <a:picLocks noChangeAspect="1"/>
          </p:cNvPicPr>
          <p:nvPr/>
        </p:nvPicPr>
        <p:blipFill>
          <a:blip r:embed="rId4"/>
          <a:stretch>
            <a:fillRect/>
          </a:stretch>
        </p:blipFill>
        <p:spPr>
          <a:xfrm>
            <a:off x="782661" y="4857635"/>
            <a:ext cx="540387" cy="651644"/>
          </a:xfrm>
          <a:prstGeom prst="rect">
            <a:avLst/>
          </a:prstGeom>
        </p:spPr>
      </p:pic>
      <p:sp>
        <p:nvSpPr>
          <p:cNvPr id="9" name="Subtitle 2">
            <a:extLst>
              <a:ext uri="{FF2B5EF4-FFF2-40B4-BE49-F238E27FC236}">
                <a16:creationId xmlns:a16="http://schemas.microsoft.com/office/drawing/2014/main" id="{0EF017E3-A6CA-DCFB-3240-7FE1CE5B3696}"/>
              </a:ext>
            </a:extLst>
          </p:cNvPr>
          <p:cNvSpPr txBox="1">
            <a:spLocks/>
          </p:cNvSpPr>
          <p:nvPr/>
        </p:nvSpPr>
        <p:spPr>
          <a:xfrm>
            <a:off x="1491230" y="4978246"/>
            <a:ext cx="10554214" cy="79309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latin typeface="LM Roman 12" panose="00000500000000000000" pitchFamily="50" charset="0"/>
              </a:rPr>
              <a:t>policy rate, inflation, exchange rate, industrial production, US rate, FX interventions.</a:t>
            </a:r>
          </a:p>
          <a:p>
            <a:pPr algn="l"/>
            <a:endParaRPr lang="en-US" dirty="0">
              <a:latin typeface="LM Roman 12" panose="00000500000000000000" pitchFamily="50" charset="0"/>
            </a:endParaRPr>
          </a:p>
        </p:txBody>
      </p:sp>
      <p:sp>
        <p:nvSpPr>
          <p:cNvPr id="10" name="Subtitle 2">
            <a:extLst>
              <a:ext uri="{FF2B5EF4-FFF2-40B4-BE49-F238E27FC236}">
                <a16:creationId xmlns:a16="http://schemas.microsoft.com/office/drawing/2014/main" id="{E84CE776-154E-1F06-5179-30475EB5872B}"/>
              </a:ext>
            </a:extLst>
          </p:cNvPr>
          <p:cNvSpPr txBox="1">
            <a:spLocks/>
          </p:cNvSpPr>
          <p:nvPr/>
        </p:nvSpPr>
        <p:spPr>
          <a:xfrm>
            <a:off x="1253474" y="4972469"/>
            <a:ext cx="1290943" cy="79309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latin typeface="LM Roman 12" panose="00000500000000000000" pitchFamily="50" charset="0"/>
              </a:rPr>
              <a:t>:</a:t>
            </a:r>
          </a:p>
        </p:txBody>
      </p:sp>
    </p:spTree>
    <p:extLst>
      <p:ext uri="{BB962C8B-B14F-4D97-AF65-F5344CB8AC3E}">
        <p14:creationId xmlns:p14="http://schemas.microsoft.com/office/powerpoint/2010/main" val="16200070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32851E0-9021-B208-887E-2B6CCE3D0EEC}"/>
              </a:ext>
            </a:extLst>
          </p:cNvPr>
          <p:cNvSpPr/>
          <p:nvPr/>
        </p:nvSpPr>
        <p:spPr>
          <a:xfrm>
            <a:off x="0" y="6689034"/>
            <a:ext cx="12192000" cy="168965"/>
          </a:xfrm>
          <a:prstGeom prst="rect">
            <a:avLst/>
          </a:prstGeom>
          <a:solidFill>
            <a:srgbClr val="92D05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FE6EEC51-2D56-4B62-8DA6-1A9FE724266C}"/>
              </a:ext>
            </a:extLst>
          </p:cNvPr>
          <p:cNvPicPr>
            <a:picLocks noChangeAspect="1"/>
          </p:cNvPicPr>
          <p:nvPr/>
        </p:nvPicPr>
        <p:blipFill>
          <a:blip r:embed="rId2"/>
          <a:stretch>
            <a:fillRect/>
          </a:stretch>
        </p:blipFill>
        <p:spPr>
          <a:xfrm>
            <a:off x="621208" y="1570007"/>
            <a:ext cx="11098971" cy="3366325"/>
          </a:xfrm>
          <a:prstGeom prst="rect">
            <a:avLst/>
          </a:prstGeom>
        </p:spPr>
      </p:pic>
    </p:spTree>
    <p:extLst>
      <p:ext uri="{BB962C8B-B14F-4D97-AF65-F5344CB8AC3E}">
        <p14:creationId xmlns:p14="http://schemas.microsoft.com/office/powerpoint/2010/main" val="15407994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32851E0-9021-B208-887E-2B6CCE3D0EEC}"/>
              </a:ext>
            </a:extLst>
          </p:cNvPr>
          <p:cNvSpPr/>
          <p:nvPr/>
        </p:nvSpPr>
        <p:spPr>
          <a:xfrm>
            <a:off x="0" y="6689034"/>
            <a:ext cx="12192000" cy="168965"/>
          </a:xfrm>
          <a:prstGeom prst="rect">
            <a:avLst/>
          </a:prstGeom>
          <a:solidFill>
            <a:srgbClr val="92D05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A9292377-57C2-443E-84BE-3430339AC083}"/>
              </a:ext>
            </a:extLst>
          </p:cNvPr>
          <p:cNvPicPr>
            <a:picLocks noChangeAspect="1"/>
          </p:cNvPicPr>
          <p:nvPr/>
        </p:nvPicPr>
        <p:blipFill>
          <a:blip r:embed="rId2"/>
          <a:stretch>
            <a:fillRect/>
          </a:stretch>
        </p:blipFill>
        <p:spPr>
          <a:xfrm>
            <a:off x="1737286" y="168965"/>
            <a:ext cx="8512236" cy="6366294"/>
          </a:xfrm>
          <a:prstGeom prst="rect">
            <a:avLst/>
          </a:prstGeom>
        </p:spPr>
      </p:pic>
    </p:spTree>
    <p:extLst>
      <p:ext uri="{BB962C8B-B14F-4D97-AF65-F5344CB8AC3E}">
        <p14:creationId xmlns:p14="http://schemas.microsoft.com/office/powerpoint/2010/main" val="11094007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32851E0-9021-B208-887E-2B6CCE3D0EEC}"/>
              </a:ext>
            </a:extLst>
          </p:cNvPr>
          <p:cNvSpPr/>
          <p:nvPr/>
        </p:nvSpPr>
        <p:spPr>
          <a:xfrm>
            <a:off x="0" y="6689034"/>
            <a:ext cx="12192000" cy="168965"/>
          </a:xfrm>
          <a:prstGeom prst="rect">
            <a:avLst/>
          </a:prstGeom>
          <a:solidFill>
            <a:srgbClr val="92D05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FE40D838-5C80-4C79-A67D-7B04A2B773E1}"/>
              </a:ext>
            </a:extLst>
          </p:cNvPr>
          <p:cNvPicPr>
            <a:picLocks noChangeAspect="1"/>
          </p:cNvPicPr>
          <p:nvPr/>
        </p:nvPicPr>
        <p:blipFill>
          <a:blip r:embed="rId2"/>
          <a:stretch>
            <a:fillRect/>
          </a:stretch>
        </p:blipFill>
        <p:spPr>
          <a:xfrm>
            <a:off x="1538614" y="17251"/>
            <a:ext cx="8789212" cy="6487064"/>
          </a:xfrm>
          <a:prstGeom prst="rect">
            <a:avLst/>
          </a:prstGeom>
        </p:spPr>
      </p:pic>
    </p:spTree>
    <p:extLst>
      <p:ext uri="{BB962C8B-B14F-4D97-AF65-F5344CB8AC3E}">
        <p14:creationId xmlns:p14="http://schemas.microsoft.com/office/powerpoint/2010/main" val="27738029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32851E0-9021-B208-887E-2B6CCE3D0EEC}"/>
              </a:ext>
            </a:extLst>
          </p:cNvPr>
          <p:cNvSpPr/>
          <p:nvPr/>
        </p:nvSpPr>
        <p:spPr>
          <a:xfrm>
            <a:off x="0" y="6689034"/>
            <a:ext cx="12192000" cy="168965"/>
          </a:xfrm>
          <a:prstGeom prst="rect">
            <a:avLst/>
          </a:prstGeom>
          <a:solidFill>
            <a:srgbClr val="92D05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6A4AC70-6098-49D5-8714-047F9A8A01EA}"/>
              </a:ext>
            </a:extLst>
          </p:cNvPr>
          <p:cNvPicPr>
            <a:picLocks noChangeAspect="1"/>
          </p:cNvPicPr>
          <p:nvPr/>
        </p:nvPicPr>
        <p:blipFill>
          <a:blip r:embed="rId2"/>
          <a:stretch>
            <a:fillRect/>
          </a:stretch>
        </p:blipFill>
        <p:spPr>
          <a:xfrm>
            <a:off x="1793227" y="34504"/>
            <a:ext cx="7937788" cy="6581955"/>
          </a:xfrm>
          <a:prstGeom prst="rect">
            <a:avLst/>
          </a:prstGeom>
        </p:spPr>
      </p:pic>
    </p:spTree>
    <p:extLst>
      <p:ext uri="{BB962C8B-B14F-4D97-AF65-F5344CB8AC3E}">
        <p14:creationId xmlns:p14="http://schemas.microsoft.com/office/powerpoint/2010/main" val="4339831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4B505DA-9D59-7D86-2111-35AB6D501CC3}"/>
              </a:ext>
            </a:extLst>
          </p:cNvPr>
          <p:cNvSpPr>
            <a:spLocks noGrp="1"/>
          </p:cNvSpPr>
          <p:nvPr>
            <p:ph type="subTitle" idx="1"/>
          </p:nvPr>
        </p:nvSpPr>
        <p:spPr>
          <a:xfrm>
            <a:off x="1742660" y="1214611"/>
            <a:ext cx="9548192" cy="3913980"/>
          </a:xfrm>
        </p:spPr>
        <p:txBody>
          <a:bodyPr>
            <a:normAutofit lnSpcReduction="10000"/>
          </a:bodyPr>
          <a:lstStyle/>
          <a:p>
            <a:pPr algn="l"/>
            <a:r>
              <a:rPr lang="en-US" sz="2800" dirty="0">
                <a:latin typeface="LM Roman 12" panose="00000500000000000000" pitchFamily="50" charset="0"/>
              </a:rPr>
              <a:t>When the US tightens, most EMs respond by tightening.</a:t>
            </a:r>
          </a:p>
          <a:p>
            <a:pPr algn="l"/>
            <a:endParaRPr lang="en-US" sz="4000" dirty="0">
              <a:latin typeface="LM Roman 12" panose="00000500000000000000" pitchFamily="50" charset="0"/>
            </a:endParaRPr>
          </a:p>
          <a:p>
            <a:pPr algn="l"/>
            <a:r>
              <a:rPr lang="en-US" sz="2800" dirty="0">
                <a:latin typeface="LM Roman 12" panose="00000500000000000000" pitchFamily="50" charset="0"/>
              </a:rPr>
              <a:t>Floating ER countries might still follow the Fed.</a:t>
            </a:r>
          </a:p>
          <a:p>
            <a:pPr algn="l"/>
            <a:r>
              <a:rPr lang="en-US" sz="2800" dirty="0">
                <a:latin typeface="LM Roman Slanted 12" panose="00000500000000000000" pitchFamily="50" charset="0"/>
              </a:rPr>
              <a:t>Why? Because they need to stabilize inflation.</a:t>
            </a:r>
          </a:p>
          <a:p>
            <a:pPr algn="l"/>
            <a:endParaRPr lang="en-US" sz="2800" dirty="0">
              <a:latin typeface="LM Roman 12" panose="00000500000000000000" pitchFamily="50" charset="0"/>
            </a:endParaRPr>
          </a:p>
          <a:p>
            <a:pPr algn="l"/>
            <a:r>
              <a:rPr lang="en-US" sz="2800" dirty="0">
                <a:latin typeface="LM Roman 12" panose="00000500000000000000" pitchFamily="50" charset="0"/>
              </a:rPr>
              <a:t>Some managed ER countries might still not follow the Fed.</a:t>
            </a:r>
          </a:p>
          <a:p>
            <a:pPr algn="l"/>
            <a:r>
              <a:rPr lang="en-US" sz="2800" dirty="0">
                <a:latin typeface="LM Roman Slanted 12" panose="00000500000000000000" pitchFamily="50" charset="0"/>
              </a:rPr>
              <a:t>Why? Because they prefer to defend their currency with</a:t>
            </a:r>
          </a:p>
          <a:p>
            <a:pPr algn="l"/>
            <a:r>
              <a:rPr lang="en-US" sz="2800" dirty="0">
                <a:latin typeface="LM Roman Slanted 12" panose="00000500000000000000" pitchFamily="50" charset="0"/>
              </a:rPr>
              <a:t>FX interventions.</a:t>
            </a:r>
            <a:endParaRPr lang="en-US" sz="2800" dirty="0">
              <a:latin typeface="LM Roman 12" panose="00000500000000000000" pitchFamily="50" charset="0"/>
            </a:endParaRPr>
          </a:p>
          <a:p>
            <a:pPr algn="l"/>
            <a:endParaRPr lang="en-US" sz="2800" dirty="0">
              <a:latin typeface="LM Roman 12" panose="00000500000000000000" pitchFamily="50" charset="0"/>
            </a:endParaRPr>
          </a:p>
        </p:txBody>
      </p:sp>
      <p:sp>
        <p:nvSpPr>
          <p:cNvPr id="4" name="Subtitle 2">
            <a:extLst>
              <a:ext uri="{FF2B5EF4-FFF2-40B4-BE49-F238E27FC236}">
                <a16:creationId xmlns:a16="http://schemas.microsoft.com/office/drawing/2014/main" id="{30C66481-B008-22E7-2222-2277FDCE52B8}"/>
              </a:ext>
            </a:extLst>
          </p:cNvPr>
          <p:cNvSpPr txBox="1">
            <a:spLocks/>
          </p:cNvSpPr>
          <p:nvPr/>
        </p:nvSpPr>
        <p:spPr>
          <a:xfrm>
            <a:off x="1268894" y="1174854"/>
            <a:ext cx="2587488" cy="35661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800" dirty="0">
                <a:latin typeface="LM Roman Demi 10" panose="00000700000000000000" pitchFamily="50" charset="0"/>
              </a:rPr>
              <a:t>1.</a:t>
            </a:r>
          </a:p>
          <a:p>
            <a:pPr algn="l"/>
            <a:endParaRPr lang="en-US" sz="3300" dirty="0">
              <a:latin typeface="LM Roman Demi 10" panose="00000700000000000000" pitchFamily="50" charset="0"/>
            </a:endParaRPr>
          </a:p>
          <a:p>
            <a:pPr algn="l"/>
            <a:r>
              <a:rPr lang="en-US" sz="2800" dirty="0">
                <a:latin typeface="LM Roman Demi 10" panose="00000700000000000000" pitchFamily="50" charset="0"/>
              </a:rPr>
              <a:t>2.</a:t>
            </a:r>
          </a:p>
          <a:p>
            <a:pPr algn="l"/>
            <a:endParaRPr lang="en-US" sz="5600" dirty="0">
              <a:latin typeface="LM Roman Demi 10" panose="00000700000000000000" pitchFamily="50" charset="0"/>
            </a:endParaRPr>
          </a:p>
          <a:p>
            <a:pPr algn="l"/>
            <a:r>
              <a:rPr lang="en-US" sz="2800" dirty="0">
                <a:latin typeface="LM Roman Demi 10" panose="00000700000000000000" pitchFamily="50" charset="0"/>
              </a:rPr>
              <a:t>3.</a:t>
            </a:r>
          </a:p>
          <a:p>
            <a:pPr algn="l"/>
            <a:endParaRPr lang="en-US" sz="2800" dirty="0">
              <a:latin typeface="LM Roman 12" panose="00000500000000000000" pitchFamily="50" charset="0"/>
            </a:endParaRPr>
          </a:p>
        </p:txBody>
      </p:sp>
    </p:spTree>
    <p:extLst>
      <p:ext uri="{BB962C8B-B14F-4D97-AF65-F5344CB8AC3E}">
        <p14:creationId xmlns:p14="http://schemas.microsoft.com/office/powerpoint/2010/main" val="20467315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195E9AA-43E4-68FD-57E2-88076386814A}"/>
              </a:ext>
            </a:extLst>
          </p:cNvPr>
          <p:cNvSpPr/>
          <p:nvPr/>
        </p:nvSpPr>
        <p:spPr>
          <a:xfrm>
            <a:off x="0" y="0"/>
            <a:ext cx="12364278" cy="698720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8FF9878-697C-4E94-1778-A545B2795AF0}"/>
              </a:ext>
            </a:extLst>
          </p:cNvPr>
          <p:cNvSpPr>
            <a:spLocks noGrp="1"/>
          </p:cNvSpPr>
          <p:nvPr>
            <p:ph idx="1"/>
          </p:nvPr>
        </p:nvSpPr>
        <p:spPr/>
        <p:txBody>
          <a:bodyPr>
            <a:normAutofit/>
          </a:bodyPr>
          <a:lstStyle/>
          <a:p>
            <a:pPr marL="0" indent="0" algn="ctr">
              <a:buNone/>
            </a:pPr>
            <a:r>
              <a:rPr lang="en-US" sz="4400" dirty="0">
                <a:solidFill>
                  <a:schemeClr val="bg1">
                    <a:lumMod val="95000"/>
                  </a:schemeClr>
                </a:solidFill>
                <a:latin typeface="LM Roman 12" panose="00000500000000000000" pitchFamily="50" charset="0"/>
              </a:rPr>
              <a:t>Thank you.</a:t>
            </a:r>
          </a:p>
          <a:p>
            <a:pPr marL="0" indent="0" algn="ctr">
              <a:buNone/>
            </a:pPr>
            <a:endParaRPr lang="en-US" sz="4400" dirty="0">
              <a:solidFill>
                <a:schemeClr val="bg1">
                  <a:lumMod val="95000"/>
                </a:schemeClr>
              </a:solidFill>
              <a:latin typeface="LM Roman 12" panose="00000500000000000000" pitchFamily="50" charset="0"/>
            </a:endParaRPr>
          </a:p>
          <a:p>
            <a:pPr marL="0" indent="0" algn="ctr">
              <a:buNone/>
            </a:pPr>
            <a:r>
              <a:rPr lang="en-US" sz="4400" dirty="0">
                <a:solidFill>
                  <a:schemeClr val="bg1">
                    <a:lumMod val="95000"/>
                  </a:schemeClr>
                </a:solidFill>
                <a:latin typeface="LM Roman 12" panose="00000500000000000000" pitchFamily="50" charset="0"/>
              </a:rPr>
              <a:t>Q&amp;A?</a:t>
            </a:r>
          </a:p>
        </p:txBody>
      </p:sp>
    </p:spTree>
    <p:extLst>
      <p:ext uri="{BB962C8B-B14F-4D97-AF65-F5344CB8AC3E}">
        <p14:creationId xmlns:p14="http://schemas.microsoft.com/office/powerpoint/2010/main" val="16205728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67C6C45-26F3-3403-7443-D5962453170A}"/>
              </a:ext>
            </a:extLst>
          </p:cNvPr>
          <p:cNvSpPr/>
          <p:nvPr/>
        </p:nvSpPr>
        <p:spPr>
          <a:xfrm>
            <a:off x="0" y="6689034"/>
            <a:ext cx="12192000" cy="168965"/>
          </a:xfrm>
          <a:prstGeom prst="rect">
            <a:avLst/>
          </a:prstGeom>
          <a:solidFill>
            <a:srgbClr val="92D05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17315AAF-F2CA-4DB7-893C-97BD93896107}"/>
              </a:ext>
            </a:extLst>
          </p:cNvPr>
          <p:cNvPicPr>
            <a:picLocks noChangeAspect="1"/>
          </p:cNvPicPr>
          <p:nvPr/>
        </p:nvPicPr>
        <p:blipFill>
          <a:blip r:embed="rId2"/>
          <a:stretch>
            <a:fillRect/>
          </a:stretch>
        </p:blipFill>
        <p:spPr>
          <a:xfrm>
            <a:off x="2341649" y="1073240"/>
            <a:ext cx="7276803" cy="5615794"/>
          </a:xfrm>
          <a:prstGeom prst="rect">
            <a:avLst/>
          </a:prstGeom>
        </p:spPr>
      </p:pic>
      <p:sp>
        <p:nvSpPr>
          <p:cNvPr id="9" name="Subtitle 2">
            <a:extLst>
              <a:ext uri="{FF2B5EF4-FFF2-40B4-BE49-F238E27FC236}">
                <a16:creationId xmlns:a16="http://schemas.microsoft.com/office/drawing/2014/main" id="{57923C4D-A880-4387-9FD8-7DA755218CBF}"/>
              </a:ext>
            </a:extLst>
          </p:cNvPr>
          <p:cNvSpPr txBox="1">
            <a:spLocks/>
          </p:cNvSpPr>
          <p:nvPr/>
        </p:nvSpPr>
        <p:spPr>
          <a:xfrm>
            <a:off x="2691442" y="281457"/>
            <a:ext cx="6547449" cy="6638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LM Roman Demi 10" panose="00000700000000000000" pitchFamily="50" charset="0"/>
              </a:rPr>
              <a:t>IRFs, w/o Capital Controls (&lt; 80</a:t>
            </a:r>
            <a:r>
              <a:rPr lang="en-US" baseline="30000" dirty="0">
                <a:latin typeface="LM Roman Demi 10" panose="00000700000000000000" pitchFamily="50" charset="0"/>
              </a:rPr>
              <a:t>th</a:t>
            </a:r>
            <a:r>
              <a:rPr lang="en-US" dirty="0">
                <a:latin typeface="LM Roman Demi 10" panose="00000700000000000000" pitchFamily="50" charset="0"/>
              </a:rPr>
              <a:t> percentile)</a:t>
            </a:r>
          </a:p>
          <a:p>
            <a:endParaRPr lang="en-US" dirty="0">
              <a:latin typeface="LM Roman 12" panose="00000500000000000000" pitchFamily="50" charset="0"/>
            </a:endParaRPr>
          </a:p>
        </p:txBody>
      </p:sp>
    </p:spTree>
    <p:extLst>
      <p:ext uri="{BB962C8B-B14F-4D97-AF65-F5344CB8AC3E}">
        <p14:creationId xmlns:p14="http://schemas.microsoft.com/office/powerpoint/2010/main" val="54329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4B505DA-9D59-7D86-2111-35AB6D501CC3}"/>
              </a:ext>
            </a:extLst>
          </p:cNvPr>
          <p:cNvSpPr>
            <a:spLocks noGrp="1"/>
          </p:cNvSpPr>
          <p:nvPr>
            <p:ph type="subTitle" idx="1"/>
          </p:nvPr>
        </p:nvSpPr>
        <p:spPr>
          <a:xfrm>
            <a:off x="1742660" y="1910350"/>
            <a:ext cx="9548192" cy="3913980"/>
          </a:xfrm>
        </p:spPr>
        <p:txBody>
          <a:bodyPr>
            <a:normAutofit lnSpcReduction="10000"/>
          </a:bodyPr>
          <a:lstStyle/>
          <a:p>
            <a:pPr algn="l"/>
            <a:r>
              <a:rPr lang="en-US" sz="2800" dirty="0">
                <a:latin typeface="LM Roman 12" panose="00000500000000000000" pitchFamily="50" charset="0"/>
              </a:rPr>
              <a:t>When the US tightens, most EMs respond by tightening.</a:t>
            </a:r>
          </a:p>
          <a:p>
            <a:pPr algn="l"/>
            <a:endParaRPr lang="en-US" sz="4000" dirty="0">
              <a:latin typeface="LM Roman 12" panose="00000500000000000000" pitchFamily="50" charset="0"/>
            </a:endParaRPr>
          </a:p>
          <a:p>
            <a:pPr algn="l"/>
            <a:r>
              <a:rPr lang="en-US" sz="2800" dirty="0">
                <a:latin typeface="LM Roman 12" panose="00000500000000000000" pitchFamily="50" charset="0"/>
              </a:rPr>
              <a:t>Floating ER countries might still follow the Fed.</a:t>
            </a:r>
          </a:p>
          <a:p>
            <a:pPr algn="l"/>
            <a:r>
              <a:rPr lang="en-US" sz="2800" dirty="0">
                <a:latin typeface="LM Roman Slanted 12" panose="00000500000000000000" pitchFamily="50" charset="0"/>
              </a:rPr>
              <a:t>Why? Because they need to stabilize inflation.</a:t>
            </a:r>
          </a:p>
          <a:p>
            <a:pPr algn="l"/>
            <a:endParaRPr lang="en-US" sz="2800" dirty="0">
              <a:latin typeface="LM Roman 12" panose="00000500000000000000" pitchFamily="50" charset="0"/>
            </a:endParaRPr>
          </a:p>
          <a:p>
            <a:pPr algn="l"/>
            <a:r>
              <a:rPr lang="en-US" sz="2800" dirty="0">
                <a:latin typeface="LM Roman 12" panose="00000500000000000000" pitchFamily="50" charset="0"/>
              </a:rPr>
              <a:t>Managed ER countries might not follow the Fed.</a:t>
            </a:r>
          </a:p>
          <a:p>
            <a:pPr algn="l"/>
            <a:r>
              <a:rPr lang="en-US" sz="2800" dirty="0">
                <a:latin typeface="LM Roman Slanted 12" panose="00000500000000000000" pitchFamily="50" charset="0"/>
              </a:rPr>
              <a:t>Why? Because they prefer to defend their currency with</a:t>
            </a:r>
          </a:p>
          <a:p>
            <a:pPr algn="l"/>
            <a:r>
              <a:rPr lang="en-US" sz="2800" dirty="0">
                <a:latin typeface="LM Roman Slanted 12" panose="00000500000000000000" pitchFamily="50" charset="0"/>
              </a:rPr>
              <a:t>FX interventions.</a:t>
            </a:r>
            <a:endParaRPr lang="en-US" sz="2800" dirty="0">
              <a:latin typeface="LM Roman 12" panose="00000500000000000000" pitchFamily="50" charset="0"/>
            </a:endParaRPr>
          </a:p>
          <a:p>
            <a:pPr algn="l"/>
            <a:endParaRPr lang="en-US" sz="2800" dirty="0">
              <a:latin typeface="LM Roman 12" panose="00000500000000000000" pitchFamily="50" charset="0"/>
            </a:endParaRPr>
          </a:p>
        </p:txBody>
      </p:sp>
      <p:sp>
        <p:nvSpPr>
          <p:cNvPr id="4" name="Subtitle 2">
            <a:extLst>
              <a:ext uri="{FF2B5EF4-FFF2-40B4-BE49-F238E27FC236}">
                <a16:creationId xmlns:a16="http://schemas.microsoft.com/office/drawing/2014/main" id="{30C66481-B008-22E7-2222-2277FDCE52B8}"/>
              </a:ext>
            </a:extLst>
          </p:cNvPr>
          <p:cNvSpPr txBox="1">
            <a:spLocks/>
          </p:cNvSpPr>
          <p:nvPr/>
        </p:nvSpPr>
        <p:spPr>
          <a:xfrm>
            <a:off x="1268894" y="1870593"/>
            <a:ext cx="2587488" cy="35661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800" dirty="0">
                <a:latin typeface="LM Roman Demi 10" panose="00000700000000000000" pitchFamily="50" charset="0"/>
              </a:rPr>
              <a:t>1.</a:t>
            </a:r>
          </a:p>
          <a:p>
            <a:pPr algn="l"/>
            <a:endParaRPr lang="en-US" sz="3300" dirty="0">
              <a:latin typeface="LM Roman Demi 10" panose="00000700000000000000" pitchFamily="50" charset="0"/>
            </a:endParaRPr>
          </a:p>
          <a:p>
            <a:pPr algn="l"/>
            <a:r>
              <a:rPr lang="en-US" sz="2800" dirty="0">
                <a:latin typeface="LM Roman Demi 10" panose="00000700000000000000" pitchFamily="50" charset="0"/>
              </a:rPr>
              <a:t>2.</a:t>
            </a:r>
          </a:p>
          <a:p>
            <a:pPr algn="l"/>
            <a:endParaRPr lang="en-US" sz="5600" dirty="0">
              <a:latin typeface="LM Roman Demi 10" panose="00000700000000000000" pitchFamily="50" charset="0"/>
            </a:endParaRPr>
          </a:p>
          <a:p>
            <a:pPr algn="l"/>
            <a:r>
              <a:rPr lang="en-US" sz="2800" dirty="0">
                <a:latin typeface="LM Roman Demi 10" panose="00000700000000000000" pitchFamily="50" charset="0"/>
              </a:rPr>
              <a:t>3.</a:t>
            </a:r>
          </a:p>
          <a:p>
            <a:pPr algn="l"/>
            <a:endParaRPr lang="en-US" sz="2800" dirty="0">
              <a:latin typeface="LM Roman 12" panose="00000500000000000000" pitchFamily="50" charset="0"/>
            </a:endParaRPr>
          </a:p>
        </p:txBody>
      </p:sp>
    </p:spTree>
    <p:extLst>
      <p:ext uri="{BB962C8B-B14F-4D97-AF65-F5344CB8AC3E}">
        <p14:creationId xmlns:p14="http://schemas.microsoft.com/office/powerpoint/2010/main" val="25785711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C22E63-9547-2431-AE3D-5B9F9066BFC2}"/>
              </a:ext>
            </a:extLst>
          </p:cNvPr>
          <p:cNvSpPr/>
          <p:nvPr/>
        </p:nvSpPr>
        <p:spPr>
          <a:xfrm>
            <a:off x="0" y="1789043"/>
            <a:ext cx="12192000" cy="882546"/>
          </a:xfrm>
          <a:prstGeom prst="rect">
            <a:avLst/>
          </a:prstGeom>
          <a:solidFill>
            <a:srgbClr val="01B0FF">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a:extLst>
              <a:ext uri="{FF2B5EF4-FFF2-40B4-BE49-F238E27FC236}">
                <a16:creationId xmlns:a16="http://schemas.microsoft.com/office/drawing/2014/main" id="{04B505DA-9D59-7D86-2111-35AB6D501CC3}"/>
              </a:ext>
            </a:extLst>
          </p:cNvPr>
          <p:cNvSpPr>
            <a:spLocks noGrp="1"/>
          </p:cNvSpPr>
          <p:nvPr>
            <p:ph type="subTitle" idx="1"/>
          </p:nvPr>
        </p:nvSpPr>
        <p:spPr>
          <a:xfrm>
            <a:off x="1673087" y="1940167"/>
            <a:ext cx="6924261" cy="882546"/>
          </a:xfrm>
        </p:spPr>
        <p:txBody>
          <a:bodyPr>
            <a:normAutofit/>
          </a:bodyPr>
          <a:lstStyle/>
          <a:p>
            <a:pPr algn="l"/>
            <a:r>
              <a:rPr lang="en-US" sz="3600" dirty="0">
                <a:latin typeface="LM Roman Demi 10" panose="00000700000000000000" pitchFamily="50" charset="0"/>
              </a:rPr>
              <a:t>Background</a:t>
            </a:r>
          </a:p>
          <a:p>
            <a:pPr algn="l"/>
            <a:endParaRPr lang="en-US" sz="3600" dirty="0">
              <a:latin typeface="LM Roman Demi 10" panose="00000700000000000000" pitchFamily="50" charset="0"/>
            </a:endParaRPr>
          </a:p>
        </p:txBody>
      </p:sp>
      <p:sp>
        <p:nvSpPr>
          <p:cNvPr id="5" name="Rectangle 4">
            <a:extLst>
              <a:ext uri="{FF2B5EF4-FFF2-40B4-BE49-F238E27FC236}">
                <a16:creationId xmlns:a16="http://schemas.microsoft.com/office/drawing/2014/main" id="{A76ADFB4-EA9A-A0A0-A77F-F26FD361B5D7}"/>
              </a:ext>
            </a:extLst>
          </p:cNvPr>
          <p:cNvSpPr/>
          <p:nvPr/>
        </p:nvSpPr>
        <p:spPr>
          <a:xfrm>
            <a:off x="0" y="2842592"/>
            <a:ext cx="12192000" cy="882546"/>
          </a:xfrm>
          <a:prstGeom prst="rect">
            <a:avLst/>
          </a:prstGeom>
          <a:solidFill>
            <a:srgbClr val="FF00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ubtitle 2">
            <a:extLst>
              <a:ext uri="{FF2B5EF4-FFF2-40B4-BE49-F238E27FC236}">
                <a16:creationId xmlns:a16="http://schemas.microsoft.com/office/drawing/2014/main" id="{1A60BFEF-A69D-00C7-44E6-800251580E89}"/>
              </a:ext>
            </a:extLst>
          </p:cNvPr>
          <p:cNvSpPr txBox="1">
            <a:spLocks/>
          </p:cNvSpPr>
          <p:nvPr/>
        </p:nvSpPr>
        <p:spPr>
          <a:xfrm>
            <a:off x="1673087" y="2993716"/>
            <a:ext cx="6924261" cy="88254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3600" dirty="0">
                <a:latin typeface="LM Roman Demi 10" panose="00000700000000000000" pitchFamily="50" charset="0"/>
              </a:rPr>
              <a:t>Central Banker Interviews</a:t>
            </a:r>
          </a:p>
          <a:p>
            <a:pPr algn="l"/>
            <a:endParaRPr lang="en-US" sz="3600" dirty="0">
              <a:latin typeface="LM Roman Demi 10" panose="00000700000000000000" pitchFamily="50" charset="0"/>
            </a:endParaRPr>
          </a:p>
        </p:txBody>
      </p:sp>
      <p:sp>
        <p:nvSpPr>
          <p:cNvPr id="7" name="Rectangle 6">
            <a:extLst>
              <a:ext uri="{FF2B5EF4-FFF2-40B4-BE49-F238E27FC236}">
                <a16:creationId xmlns:a16="http://schemas.microsoft.com/office/drawing/2014/main" id="{C67691A5-A555-DBDC-26DD-AB654F4A7572}"/>
              </a:ext>
            </a:extLst>
          </p:cNvPr>
          <p:cNvSpPr/>
          <p:nvPr/>
        </p:nvSpPr>
        <p:spPr>
          <a:xfrm>
            <a:off x="0" y="3876262"/>
            <a:ext cx="12192000" cy="882546"/>
          </a:xfrm>
          <a:prstGeom prst="rect">
            <a:avLst/>
          </a:prstGeom>
          <a:solidFill>
            <a:srgbClr val="92D050">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ubtitle 2">
            <a:extLst>
              <a:ext uri="{FF2B5EF4-FFF2-40B4-BE49-F238E27FC236}">
                <a16:creationId xmlns:a16="http://schemas.microsoft.com/office/drawing/2014/main" id="{485B33B8-091D-FD0A-8536-3A88E46AC5D4}"/>
              </a:ext>
            </a:extLst>
          </p:cNvPr>
          <p:cNvSpPr txBox="1">
            <a:spLocks/>
          </p:cNvSpPr>
          <p:nvPr/>
        </p:nvSpPr>
        <p:spPr>
          <a:xfrm>
            <a:off x="1673087" y="4027386"/>
            <a:ext cx="6924261" cy="88254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3600" dirty="0">
                <a:latin typeface="LM Roman Demi 10" panose="00000700000000000000" pitchFamily="50" charset="0"/>
              </a:rPr>
              <a:t>Impulse Response Functions</a:t>
            </a:r>
          </a:p>
          <a:p>
            <a:pPr algn="l"/>
            <a:endParaRPr lang="en-US" sz="3600" dirty="0">
              <a:latin typeface="LM Roman Demi 10" panose="00000700000000000000" pitchFamily="50" charset="0"/>
            </a:endParaRPr>
          </a:p>
        </p:txBody>
      </p:sp>
      <p:sp>
        <p:nvSpPr>
          <p:cNvPr id="9" name="Subtitle 2">
            <a:extLst>
              <a:ext uri="{FF2B5EF4-FFF2-40B4-BE49-F238E27FC236}">
                <a16:creationId xmlns:a16="http://schemas.microsoft.com/office/drawing/2014/main" id="{D81555B6-6437-E4AB-C770-088E049E4DA6}"/>
              </a:ext>
            </a:extLst>
          </p:cNvPr>
          <p:cNvSpPr txBox="1">
            <a:spLocks/>
          </p:cNvSpPr>
          <p:nvPr/>
        </p:nvSpPr>
        <p:spPr>
          <a:xfrm>
            <a:off x="1825487" y="1985912"/>
            <a:ext cx="9644270" cy="88254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en-US" sz="3200" dirty="0">
                <a:latin typeface="LM Roman 12" panose="00000500000000000000" pitchFamily="50" charset="0"/>
              </a:rPr>
              <a:t>(2 mins)</a:t>
            </a:r>
          </a:p>
          <a:p>
            <a:pPr algn="r"/>
            <a:endParaRPr lang="en-US" sz="3600" dirty="0">
              <a:latin typeface="LM Roman 12" panose="00000500000000000000" pitchFamily="50" charset="0"/>
            </a:endParaRPr>
          </a:p>
        </p:txBody>
      </p:sp>
      <p:sp>
        <p:nvSpPr>
          <p:cNvPr id="10" name="Subtitle 2">
            <a:extLst>
              <a:ext uri="{FF2B5EF4-FFF2-40B4-BE49-F238E27FC236}">
                <a16:creationId xmlns:a16="http://schemas.microsoft.com/office/drawing/2014/main" id="{10968B67-3222-246B-D3F6-279BF44692C0}"/>
              </a:ext>
            </a:extLst>
          </p:cNvPr>
          <p:cNvSpPr txBox="1">
            <a:spLocks/>
          </p:cNvSpPr>
          <p:nvPr/>
        </p:nvSpPr>
        <p:spPr>
          <a:xfrm>
            <a:off x="1838740" y="3013593"/>
            <a:ext cx="9644270" cy="88254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en-US" sz="3200" dirty="0">
                <a:latin typeface="LM Roman 12" panose="00000500000000000000" pitchFamily="50" charset="0"/>
              </a:rPr>
              <a:t>(6 mins)</a:t>
            </a:r>
          </a:p>
          <a:p>
            <a:pPr algn="r"/>
            <a:endParaRPr lang="en-US" sz="3600" dirty="0">
              <a:latin typeface="LM Roman 12" panose="00000500000000000000" pitchFamily="50" charset="0"/>
            </a:endParaRPr>
          </a:p>
        </p:txBody>
      </p:sp>
      <p:sp>
        <p:nvSpPr>
          <p:cNvPr id="11" name="Subtitle 2">
            <a:extLst>
              <a:ext uri="{FF2B5EF4-FFF2-40B4-BE49-F238E27FC236}">
                <a16:creationId xmlns:a16="http://schemas.microsoft.com/office/drawing/2014/main" id="{86EDB75B-929C-104B-6B1F-72F95D1BC498}"/>
              </a:ext>
            </a:extLst>
          </p:cNvPr>
          <p:cNvSpPr txBox="1">
            <a:spLocks/>
          </p:cNvSpPr>
          <p:nvPr/>
        </p:nvSpPr>
        <p:spPr>
          <a:xfrm>
            <a:off x="1848679" y="4047262"/>
            <a:ext cx="9644270" cy="88254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en-US" sz="3200" dirty="0">
                <a:latin typeface="LM Roman 12" panose="00000500000000000000" pitchFamily="50" charset="0"/>
              </a:rPr>
              <a:t>(6 mins)</a:t>
            </a:r>
          </a:p>
          <a:p>
            <a:pPr algn="r"/>
            <a:endParaRPr lang="en-US" sz="3600" dirty="0">
              <a:latin typeface="LM Roman 12" panose="00000500000000000000" pitchFamily="50" charset="0"/>
            </a:endParaRPr>
          </a:p>
        </p:txBody>
      </p:sp>
    </p:spTree>
    <p:extLst>
      <p:ext uri="{BB962C8B-B14F-4D97-AF65-F5344CB8AC3E}">
        <p14:creationId xmlns:p14="http://schemas.microsoft.com/office/powerpoint/2010/main" val="1421809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a:extLst>
              <a:ext uri="{FF2B5EF4-FFF2-40B4-BE49-F238E27FC236}">
                <a16:creationId xmlns:a16="http://schemas.microsoft.com/office/drawing/2014/main" id="{F3E0F34A-6F9D-2911-F36D-CA91E3ED30FE}"/>
              </a:ext>
            </a:extLst>
          </p:cNvPr>
          <p:cNvSpPr/>
          <p:nvPr/>
        </p:nvSpPr>
        <p:spPr>
          <a:xfrm>
            <a:off x="3607902" y="1172817"/>
            <a:ext cx="4830815" cy="4164496"/>
          </a:xfrm>
          <a:prstGeom prst="triangle">
            <a:avLst/>
          </a:prstGeom>
          <a:solidFill>
            <a:schemeClr val="bg1"/>
          </a:solidFill>
          <a:ln w="762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ubtitle 2">
            <a:extLst>
              <a:ext uri="{FF2B5EF4-FFF2-40B4-BE49-F238E27FC236}">
                <a16:creationId xmlns:a16="http://schemas.microsoft.com/office/drawing/2014/main" id="{E6ACB2B2-2915-5415-35F9-1E50A66FB9BF}"/>
              </a:ext>
            </a:extLst>
          </p:cNvPr>
          <p:cNvSpPr txBox="1">
            <a:spLocks/>
          </p:cNvSpPr>
          <p:nvPr/>
        </p:nvSpPr>
        <p:spPr>
          <a:xfrm>
            <a:off x="2889170" y="540786"/>
            <a:ext cx="6268278" cy="104947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LM Roman 12" panose="00000500000000000000" pitchFamily="50" charset="0"/>
              </a:rPr>
              <a:t>Exchange Rate Stability</a:t>
            </a:r>
            <a:endParaRPr lang="en-US" dirty="0">
              <a:latin typeface="LM Roman 12" panose="00000500000000000000" pitchFamily="50" charset="0"/>
            </a:endParaRPr>
          </a:p>
        </p:txBody>
      </p:sp>
      <p:sp>
        <p:nvSpPr>
          <p:cNvPr id="14" name="Subtitle 2">
            <a:extLst>
              <a:ext uri="{FF2B5EF4-FFF2-40B4-BE49-F238E27FC236}">
                <a16:creationId xmlns:a16="http://schemas.microsoft.com/office/drawing/2014/main" id="{AF515A3C-EE2C-2541-B321-A0A651E45FCC}"/>
              </a:ext>
            </a:extLst>
          </p:cNvPr>
          <p:cNvSpPr txBox="1">
            <a:spLocks/>
          </p:cNvSpPr>
          <p:nvPr/>
        </p:nvSpPr>
        <p:spPr>
          <a:xfrm>
            <a:off x="944217" y="4919870"/>
            <a:ext cx="3306614" cy="104947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LM Roman 12" panose="00000500000000000000" pitchFamily="50" charset="0"/>
              </a:rPr>
              <a:t>Monetary</a:t>
            </a:r>
          </a:p>
          <a:p>
            <a:r>
              <a:rPr lang="en-US" dirty="0">
                <a:latin typeface="LM Roman 12" panose="00000500000000000000" pitchFamily="50" charset="0"/>
              </a:rPr>
              <a:t>Autonomy</a:t>
            </a:r>
          </a:p>
        </p:txBody>
      </p:sp>
      <p:sp>
        <p:nvSpPr>
          <p:cNvPr id="15" name="Subtitle 2">
            <a:extLst>
              <a:ext uri="{FF2B5EF4-FFF2-40B4-BE49-F238E27FC236}">
                <a16:creationId xmlns:a16="http://schemas.microsoft.com/office/drawing/2014/main" id="{B14015F7-937D-84F5-E9C0-DB1C6402FF6E}"/>
              </a:ext>
            </a:extLst>
          </p:cNvPr>
          <p:cNvSpPr txBox="1">
            <a:spLocks/>
          </p:cNvSpPr>
          <p:nvPr/>
        </p:nvSpPr>
        <p:spPr>
          <a:xfrm>
            <a:off x="7587067" y="4919870"/>
            <a:ext cx="3306614" cy="104947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LM Roman 12" panose="00000500000000000000" pitchFamily="50" charset="0"/>
              </a:rPr>
              <a:t>Capital</a:t>
            </a:r>
          </a:p>
          <a:p>
            <a:r>
              <a:rPr lang="en-US" dirty="0">
                <a:latin typeface="LM Roman 12" panose="00000500000000000000" pitchFamily="50" charset="0"/>
              </a:rPr>
              <a:t>Mobility</a:t>
            </a:r>
          </a:p>
        </p:txBody>
      </p:sp>
      <p:sp>
        <p:nvSpPr>
          <p:cNvPr id="19" name="Rectangle 18">
            <a:extLst>
              <a:ext uri="{FF2B5EF4-FFF2-40B4-BE49-F238E27FC236}">
                <a16:creationId xmlns:a16="http://schemas.microsoft.com/office/drawing/2014/main" id="{43F06499-8EB6-E0AE-3117-B162FCB8C457}"/>
              </a:ext>
            </a:extLst>
          </p:cNvPr>
          <p:cNvSpPr/>
          <p:nvPr/>
        </p:nvSpPr>
        <p:spPr>
          <a:xfrm>
            <a:off x="0" y="6689034"/>
            <a:ext cx="12192000" cy="168965"/>
          </a:xfrm>
          <a:prstGeom prst="rect">
            <a:avLst/>
          </a:prstGeom>
          <a:solidFill>
            <a:srgbClr val="01B0FF">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342602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osceles Triangle 3">
            <a:extLst>
              <a:ext uri="{FF2B5EF4-FFF2-40B4-BE49-F238E27FC236}">
                <a16:creationId xmlns:a16="http://schemas.microsoft.com/office/drawing/2014/main" id="{0773FF6F-F99A-EA58-4D87-D24727DEFA3E}"/>
              </a:ext>
            </a:extLst>
          </p:cNvPr>
          <p:cNvSpPr/>
          <p:nvPr/>
        </p:nvSpPr>
        <p:spPr>
          <a:xfrm>
            <a:off x="3607902" y="1172817"/>
            <a:ext cx="4830815" cy="4164496"/>
          </a:xfrm>
          <a:prstGeom prst="triangle">
            <a:avLst/>
          </a:prstGeom>
          <a:solidFill>
            <a:schemeClr val="bg1"/>
          </a:solidFill>
          <a:ln w="762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ubtitle 2">
            <a:extLst>
              <a:ext uri="{FF2B5EF4-FFF2-40B4-BE49-F238E27FC236}">
                <a16:creationId xmlns:a16="http://schemas.microsoft.com/office/drawing/2014/main" id="{B3CE2201-116A-6E34-B368-55121634D7CF}"/>
              </a:ext>
            </a:extLst>
          </p:cNvPr>
          <p:cNvSpPr>
            <a:spLocks noGrp="1"/>
          </p:cNvSpPr>
          <p:nvPr>
            <p:ph type="subTitle" idx="1"/>
          </p:nvPr>
        </p:nvSpPr>
        <p:spPr>
          <a:xfrm>
            <a:off x="2889170" y="540786"/>
            <a:ext cx="6268278" cy="1049474"/>
          </a:xfrm>
        </p:spPr>
        <p:txBody>
          <a:bodyPr/>
          <a:lstStyle/>
          <a:p>
            <a:r>
              <a:rPr lang="en-US" dirty="0">
                <a:solidFill>
                  <a:schemeClr val="bg1">
                    <a:lumMod val="65000"/>
                  </a:schemeClr>
                </a:solidFill>
                <a:latin typeface="LM Roman 12" panose="00000500000000000000" pitchFamily="50" charset="0"/>
              </a:rPr>
              <a:t>Exchange Rate Stability</a:t>
            </a:r>
          </a:p>
        </p:txBody>
      </p:sp>
      <p:sp>
        <p:nvSpPr>
          <p:cNvPr id="7" name="Subtitle 2">
            <a:extLst>
              <a:ext uri="{FF2B5EF4-FFF2-40B4-BE49-F238E27FC236}">
                <a16:creationId xmlns:a16="http://schemas.microsoft.com/office/drawing/2014/main" id="{FB2827DA-D4DA-7DB9-35E6-3DCD04F5E63C}"/>
              </a:ext>
            </a:extLst>
          </p:cNvPr>
          <p:cNvSpPr txBox="1">
            <a:spLocks/>
          </p:cNvSpPr>
          <p:nvPr/>
        </p:nvSpPr>
        <p:spPr>
          <a:xfrm>
            <a:off x="944217" y="4919870"/>
            <a:ext cx="3306614" cy="104947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solidFill>
                  <a:schemeClr val="bg1">
                    <a:lumMod val="65000"/>
                  </a:schemeClr>
                </a:solidFill>
                <a:latin typeface="LM Roman 12" panose="00000500000000000000" pitchFamily="50" charset="0"/>
              </a:rPr>
              <a:t>Monetary</a:t>
            </a:r>
          </a:p>
          <a:p>
            <a:r>
              <a:rPr lang="en-US" dirty="0">
                <a:solidFill>
                  <a:schemeClr val="bg1">
                    <a:lumMod val="65000"/>
                  </a:schemeClr>
                </a:solidFill>
                <a:latin typeface="LM Roman 12" panose="00000500000000000000" pitchFamily="50" charset="0"/>
              </a:rPr>
              <a:t>Autonomy</a:t>
            </a:r>
          </a:p>
        </p:txBody>
      </p:sp>
      <p:sp>
        <p:nvSpPr>
          <p:cNvPr id="8" name="Subtitle 2">
            <a:extLst>
              <a:ext uri="{FF2B5EF4-FFF2-40B4-BE49-F238E27FC236}">
                <a16:creationId xmlns:a16="http://schemas.microsoft.com/office/drawing/2014/main" id="{C1BC8FA2-4D2A-D9C7-7268-753B4B27B4A9}"/>
              </a:ext>
            </a:extLst>
          </p:cNvPr>
          <p:cNvSpPr txBox="1">
            <a:spLocks/>
          </p:cNvSpPr>
          <p:nvPr/>
        </p:nvSpPr>
        <p:spPr>
          <a:xfrm>
            <a:off x="7587067" y="4919870"/>
            <a:ext cx="3306614" cy="104947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solidFill>
                  <a:schemeClr val="bg1">
                    <a:lumMod val="65000"/>
                  </a:schemeClr>
                </a:solidFill>
                <a:latin typeface="LM Roman 12" panose="00000500000000000000" pitchFamily="50" charset="0"/>
              </a:rPr>
              <a:t>Capital</a:t>
            </a:r>
          </a:p>
          <a:p>
            <a:r>
              <a:rPr lang="en-US" dirty="0">
                <a:solidFill>
                  <a:schemeClr val="bg1">
                    <a:lumMod val="65000"/>
                  </a:schemeClr>
                </a:solidFill>
                <a:latin typeface="LM Roman 12" panose="00000500000000000000" pitchFamily="50" charset="0"/>
              </a:rPr>
              <a:t>Mobility</a:t>
            </a:r>
          </a:p>
        </p:txBody>
      </p:sp>
      <p:sp>
        <p:nvSpPr>
          <p:cNvPr id="9" name="Subtitle 2">
            <a:extLst>
              <a:ext uri="{FF2B5EF4-FFF2-40B4-BE49-F238E27FC236}">
                <a16:creationId xmlns:a16="http://schemas.microsoft.com/office/drawing/2014/main" id="{52841FE8-2EA3-3B8A-9FBE-4C68291411C8}"/>
              </a:ext>
            </a:extLst>
          </p:cNvPr>
          <p:cNvSpPr txBox="1">
            <a:spLocks/>
          </p:cNvSpPr>
          <p:nvPr/>
        </p:nvSpPr>
        <p:spPr>
          <a:xfrm>
            <a:off x="4370002" y="5553938"/>
            <a:ext cx="3306614" cy="104947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200" dirty="0">
                <a:latin typeface="LM Roman Demi 10" panose="00000700000000000000" pitchFamily="50" charset="0"/>
              </a:rPr>
              <a:t>Floating</a:t>
            </a:r>
          </a:p>
          <a:p>
            <a:r>
              <a:rPr lang="en-US" sz="2200" dirty="0">
                <a:latin typeface="LM Roman Demi 10" panose="00000700000000000000" pitchFamily="50" charset="0"/>
              </a:rPr>
              <a:t>Exchange Rate</a:t>
            </a:r>
          </a:p>
        </p:txBody>
      </p:sp>
      <p:sp>
        <p:nvSpPr>
          <p:cNvPr id="10" name="Subtitle 2">
            <a:extLst>
              <a:ext uri="{FF2B5EF4-FFF2-40B4-BE49-F238E27FC236}">
                <a16:creationId xmlns:a16="http://schemas.microsoft.com/office/drawing/2014/main" id="{ED7309D4-A412-F460-56BA-6B538BAFC66B}"/>
              </a:ext>
            </a:extLst>
          </p:cNvPr>
          <p:cNvSpPr txBox="1">
            <a:spLocks/>
          </p:cNvSpPr>
          <p:nvPr/>
        </p:nvSpPr>
        <p:spPr>
          <a:xfrm>
            <a:off x="6569864" y="2486059"/>
            <a:ext cx="3306614" cy="104947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200" dirty="0">
                <a:latin typeface="LM Roman Demi 10" panose="00000700000000000000" pitchFamily="50" charset="0"/>
              </a:rPr>
              <a:t>Follow the Fed</a:t>
            </a:r>
          </a:p>
        </p:txBody>
      </p:sp>
      <p:sp>
        <p:nvSpPr>
          <p:cNvPr id="11" name="Subtitle 2">
            <a:extLst>
              <a:ext uri="{FF2B5EF4-FFF2-40B4-BE49-F238E27FC236}">
                <a16:creationId xmlns:a16="http://schemas.microsoft.com/office/drawing/2014/main" id="{257D5934-9F06-8D57-6BBC-47E6DD9DFB7C}"/>
              </a:ext>
            </a:extLst>
          </p:cNvPr>
          <p:cNvSpPr txBox="1">
            <a:spLocks/>
          </p:cNvSpPr>
          <p:nvPr/>
        </p:nvSpPr>
        <p:spPr>
          <a:xfrm>
            <a:off x="2073967" y="2486059"/>
            <a:ext cx="3306614" cy="104947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200" dirty="0">
                <a:latin typeface="LM Roman Demi 10" panose="00000700000000000000" pitchFamily="50" charset="0"/>
              </a:rPr>
              <a:t>Financial Autarky</a:t>
            </a:r>
          </a:p>
        </p:txBody>
      </p:sp>
      <p:sp>
        <p:nvSpPr>
          <p:cNvPr id="12" name="Rectangle 11">
            <a:extLst>
              <a:ext uri="{FF2B5EF4-FFF2-40B4-BE49-F238E27FC236}">
                <a16:creationId xmlns:a16="http://schemas.microsoft.com/office/drawing/2014/main" id="{C61D16A2-6AE0-668C-F3A4-DE7549A12817}"/>
              </a:ext>
            </a:extLst>
          </p:cNvPr>
          <p:cNvSpPr/>
          <p:nvPr/>
        </p:nvSpPr>
        <p:spPr>
          <a:xfrm>
            <a:off x="0" y="6689034"/>
            <a:ext cx="12192000" cy="168965"/>
          </a:xfrm>
          <a:prstGeom prst="rect">
            <a:avLst/>
          </a:prstGeom>
          <a:solidFill>
            <a:srgbClr val="01B0FF">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819567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FF9878-697C-4E94-1778-A545B2795AF0}"/>
              </a:ext>
            </a:extLst>
          </p:cNvPr>
          <p:cNvSpPr>
            <a:spLocks noGrp="1"/>
          </p:cNvSpPr>
          <p:nvPr>
            <p:ph idx="1"/>
          </p:nvPr>
        </p:nvSpPr>
        <p:spPr>
          <a:xfrm>
            <a:off x="838200" y="495369"/>
            <a:ext cx="10515600" cy="5847383"/>
          </a:xfrm>
        </p:spPr>
        <p:txBody>
          <a:bodyPr>
            <a:normAutofit/>
          </a:bodyPr>
          <a:lstStyle/>
          <a:p>
            <a:pPr marL="0" indent="0">
              <a:lnSpc>
                <a:spcPct val="100000"/>
              </a:lnSpc>
              <a:buNone/>
            </a:pPr>
            <a:r>
              <a:rPr lang="en-US" dirty="0">
                <a:latin typeface="LM Roman Demi 10" panose="00000700000000000000" pitchFamily="50" charset="0"/>
              </a:rPr>
              <a:t>Rey (2015):</a:t>
            </a:r>
            <a:r>
              <a:rPr lang="en-US" dirty="0">
                <a:latin typeface="LM Roman 12" panose="00000500000000000000" pitchFamily="50" charset="0"/>
              </a:rPr>
              <a:t> “The Fed drives a global financial cycle. All countries are affected by it”.</a:t>
            </a:r>
          </a:p>
          <a:p>
            <a:pPr marL="0" indent="0">
              <a:lnSpc>
                <a:spcPct val="100000"/>
              </a:lnSpc>
              <a:buNone/>
            </a:pPr>
            <a:endParaRPr lang="en-US" sz="2000" dirty="0">
              <a:latin typeface="LM Roman 12" panose="00000500000000000000" pitchFamily="50" charset="0"/>
            </a:endParaRPr>
          </a:p>
          <a:p>
            <a:pPr marL="0" indent="0">
              <a:lnSpc>
                <a:spcPct val="100000"/>
              </a:lnSpc>
              <a:buNone/>
            </a:pPr>
            <a:r>
              <a:rPr lang="en-US" dirty="0" err="1">
                <a:latin typeface="LM Roman Demi 10" panose="00000700000000000000" pitchFamily="50" charset="0"/>
              </a:rPr>
              <a:t>Shambaugh</a:t>
            </a:r>
            <a:r>
              <a:rPr lang="en-US" dirty="0">
                <a:latin typeface="LM Roman Demi 10" panose="00000700000000000000" pitchFamily="50" charset="0"/>
              </a:rPr>
              <a:t> (2003) + Obstfeld et al. (2019):</a:t>
            </a:r>
            <a:r>
              <a:rPr lang="en-US" dirty="0">
                <a:latin typeface="LM Roman 12" panose="00000500000000000000" pitchFamily="50" charset="0"/>
              </a:rPr>
              <a:t> “Not so fast. Countries with floating exchange rates tend to react much less”.</a:t>
            </a:r>
          </a:p>
          <a:p>
            <a:pPr marL="0" indent="0">
              <a:lnSpc>
                <a:spcPct val="100000"/>
              </a:lnSpc>
              <a:buNone/>
            </a:pPr>
            <a:endParaRPr lang="en-US" sz="2000" dirty="0">
              <a:latin typeface="LM Roman 12" panose="00000500000000000000" pitchFamily="50" charset="0"/>
            </a:endParaRPr>
          </a:p>
          <a:p>
            <a:pPr marL="0" indent="0">
              <a:lnSpc>
                <a:spcPct val="100000"/>
              </a:lnSpc>
              <a:buNone/>
            </a:pPr>
            <a:r>
              <a:rPr lang="en-US" dirty="0">
                <a:latin typeface="LM Roman Demi 10" panose="00000700000000000000" pitchFamily="50" charset="0"/>
              </a:rPr>
              <a:t>Ricco et al. (2020):</a:t>
            </a:r>
            <a:r>
              <a:rPr lang="en-US" dirty="0">
                <a:latin typeface="LM Roman 12" panose="00000500000000000000" pitchFamily="50" charset="0"/>
              </a:rPr>
              <a:t> “When the Fed tightens, it negatively affects EM output, so they lower rates to fend off the recession”.</a:t>
            </a:r>
          </a:p>
          <a:p>
            <a:pPr marL="0" indent="0">
              <a:lnSpc>
                <a:spcPct val="100000"/>
              </a:lnSpc>
              <a:buNone/>
            </a:pPr>
            <a:endParaRPr lang="en-US" sz="2000" dirty="0">
              <a:latin typeface="LM Roman 12" panose="00000500000000000000" pitchFamily="50" charset="0"/>
            </a:endParaRPr>
          </a:p>
          <a:p>
            <a:pPr marL="0" indent="0">
              <a:lnSpc>
                <a:spcPct val="100000"/>
              </a:lnSpc>
              <a:buNone/>
            </a:pPr>
            <a:r>
              <a:rPr lang="en-US" dirty="0" err="1">
                <a:latin typeface="LM Roman Demi 10" panose="00000700000000000000" pitchFamily="50" charset="0"/>
              </a:rPr>
              <a:t>Ilzetzki</a:t>
            </a:r>
            <a:r>
              <a:rPr lang="en-US" dirty="0">
                <a:latin typeface="LM Roman Demi 10" panose="00000700000000000000" pitchFamily="50" charset="0"/>
              </a:rPr>
              <a:t> (2020):</a:t>
            </a:r>
            <a:r>
              <a:rPr lang="en-US" dirty="0">
                <a:latin typeface="LM Roman 12" panose="00000500000000000000" pitchFamily="50" charset="0"/>
              </a:rPr>
              <a:t> “No, they </a:t>
            </a:r>
            <a:r>
              <a:rPr lang="en-US" dirty="0">
                <a:latin typeface="LM Roman Slanted 12" panose="00000500000000000000" pitchFamily="50" charset="0"/>
              </a:rPr>
              <a:t>raise</a:t>
            </a:r>
            <a:r>
              <a:rPr lang="en-US" dirty="0">
                <a:latin typeface="LM Roman 12" panose="00000500000000000000" pitchFamily="50" charset="0"/>
              </a:rPr>
              <a:t> rates (Even though their currency appreciates…)”.</a:t>
            </a:r>
          </a:p>
        </p:txBody>
      </p:sp>
      <p:sp>
        <p:nvSpPr>
          <p:cNvPr id="4" name="Rectangle 3">
            <a:extLst>
              <a:ext uri="{FF2B5EF4-FFF2-40B4-BE49-F238E27FC236}">
                <a16:creationId xmlns:a16="http://schemas.microsoft.com/office/drawing/2014/main" id="{468022D0-804D-38B0-01BF-D6D272A54164}"/>
              </a:ext>
            </a:extLst>
          </p:cNvPr>
          <p:cNvSpPr/>
          <p:nvPr/>
        </p:nvSpPr>
        <p:spPr>
          <a:xfrm>
            <a:off x="0" y="6689034"/>
            <a:ext cx="12192000" cy="168965"/>
          </a:xfrm>
          <a:prstGeom prst="rect">
            <a:avLst/>
          </a:prstGeom>
          <a:solidFill>
            <a:srgbClr val="01B0FF">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79735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FF9878-697C-4E94-1778-A545B2795AF0}"/>
              </a:ext>
            </a:extLst>
          </p:cNvPr>
          <p:cNvSpPr>
            <a:spLocks noGrp="1"/>
          </p:cNvSpPr>
          <p:nvPr>
            <p:ph idx="1"/>
          </p:nvPr>
        </p:nvSpPr>
        <p:spPr>
          <a:xfrm>
            <a:off x="979713" y="1060312"/>
            <a:ext cx="10515600" cy="4351338"/>
          </a:xfrm>
        </p:spPr>
        <p:txBody>
          <a:bodyPr>
            <a:normAutofit/>
          </a:bodyPr>
          <a:lstStyle/>
          <a:p>
            <a:pPr marL="0" indent="0" algn="ctr">
              <a:lnSpc>
                <a:spcPct val="100000"/>
              </a:lnSpc>
              <a:buNone/>
            </a:pPr>
            <a:r>
              <a:rPr lang="en-US" sz="2900" dirty="0">
                <a:latin typeface="LM Roman 12" panose="00000500000000000000" pitchFamily="50" charset="0"/>
              </a:rPr>
              <a:t> ‘‘If economists wished to study the horse, they wouldn't go and look at horses. They'd sit in their studies and say to themselves:</a:t>
            </a:r>
          </a:p>
          <a:p>
            <a:pPr marL="0" indent="0" algn="ctr">
              <a:lnSpc>
                <a:spcPct val="100000"/>
              </a:lnSpc>
              <a:buNone/>
            </a:pPr>
            <a:endParaRPr lang="en-US" sz="2900" dirty="0">
              <a:latin typeface="LM Roman 12" panose="00000500000000000000" pitchFamily="50" charset="0"/>
            </a:endParaRPr>
          </a:p>
          <a:p>
            <a:pPr marL="0" indent="0" algn="ctr">
              <a:lnSpc>
                <a:spcPct val="100000"/>
              </a:lnSpc>
              <a:buNone/>
            </a:pPr>
            <a:r>
              <a:rPr lang="en-US" sz="2900" dirty="0">
                <a:latin typeface="LM Roman 12" panose="00000500000000000000" pitchFamily="50" charset="0"/>
              </a:rPr>
              <a:t>‘</a:t>
            </a:r>
            <a:r>
              <a:rPr lang="en-US" sz="2900" dirty="0">
                <a:latin typeface="LM Roman Slanted 12" panose="00000500000000000000" pitchFamily="50" charset="0"/>
              </a:rPr>
              <a:t>What would I do if I were a horse</a:t>
            </a:r>
            <a:r>
              <a:rPr lang="en-US" sz="2900" dirty="0">
                <a:latin typeface="LM Roman 12" panose="00000500000000000000" pitchFamily="50" charset="0"/>
              </a:rPr>
              <a:t>?”</a:t>
            </a:r>
          </a:p>
          <a:p>
            <a:pPr marL="0" indent="0" algn="ctr">
              <a:lnSpc>
                <a:spcPct val="100000"/>
              </a:lnSpc>
              <a:buNone/>
            </a:pPr>
            <a:endParaRPr lang="en-US" dirty="0">
              <a:latin typeface="LM Roman 12" panose="00000500000000000000" pitchFamily="50" charset="0"/>
            </a:endParaRPr>
          </a:p>
          <a:p>
            <a:pPr marL="0" indent="0" algn="ctr">
              <a:lnSpc>
                <a:spcPct val="100000"/>
              </a:lnSpc>
              <a:buNone/>
            </a:pPr>
            <a:r>
              <a:rPr lang="en-US" sz="2600" dirty="0">
                <a:latin typeface="LM Roman Demi 10" panose="00000700000000000000" pitchFamily="50" charset="0"/>
              </a:rPr>
              <a:t>Ely </a:t>
            </a:r>
            <a:r>
              <a:rPr lang="en-US" sz="2600" dirty="0" err="1">
                <a:latin typeface="LM Roman Demi 10" panose="00000700000000000000" pitchFamily="50" charset="0"/>
              </a:rPr>
              <a:t>Devons</a:t>
            </a:r>
            <a:endParaRPr lang="en-US" sz="2600" dirty="0">
              <a:latin typeface="LM Roman Demi 10" panose="00000700000000000000" pitchFamily="50" charset="0"/>
            </a:endParaRPr>
          </a:p>
        </p:txBody>
      </p:sp>
    </p:spTree>
    <p:extLst>
      <p:ext uri="{BB962C8B-B14F-4D97-AF65-F5344CB8AC3E}">
        <p14:creationId xmlns:p14="http://schemas.microsoft.com/office/powerpoint/2010/main" val="4413543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359</TotalTime>
  <Words>1253</Words>
  <Application>Microsoft Office PowerPoint</Application>
  <PresentationFormat>Widescreen</PresentationFormat>
  <Paragraphs>332</Paragraphs>
  <Slides>39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39</vt:i4>
      </vt:variant>
    </vt:vector>
  </HeadingPairs>
  <TitlesOfParts>
    <vt:vector size="47" baseType="lpstr">
      <vt:lpstr>Arial</vt:lpstr>
      <vt:lpstr>LM Roman 10</vt:lpstr>
      <vt:lpstr>LM Roman Demi 10</vt:lpstr>
      <vt:lpstr>Calibri</vt:lpstr>
      <vt:lpstr>LM Roman Slanted 12</vt:lpstr>
      <vt:lpstr>LM Roman 12</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Gonzalo Huertas</dc:creator>
  <cp:lastModifiedBy>Gonzalo Huertas</cp:lastModifiedBy>
  <cp:revision>63</cp:revision>
  <dcterms:created xsi:type="dcterms:W3CDTF">2022-05-04T01:45:57Z</dcterms:created>
  <dcterms:modified xsi:type="dcterms:W3CDTF">2022-12-02T22:48:10Z</dcterms:modified>
</cp:coreProperties>
</file>